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handoutMasterIdLst>
    <p:handoutMasterId r:id="rId62"/>
  </p:handoutMasterIdLst>
  <p:sldIdLst>
    <p:sldId id="356" r:id="rId2"/>
    <p:sldId id="256" r:id="rId3"/>
    <p:sldId id="357" r:id="rId4"/>
    <p:sldId id="359" r:id="rId5"/>
    <p:sldId id="352" r:id="rId6"/>
    <p:sldId id="408" r:id="rId7"/>
    <p:sldId id="350" r:id="rId8"/>
    <p:sldId id="361" r:id="rId9"/>
    <p:sldId id="349" r:id="rId10"/>
    <p:sldId id="405" r:id="rId11"/>
    <p:sldId id="406" r:id="rId12"/>
    <p:sldId id="407" r:id="rId13"/>
    <p:sldId id="417" r:id="rId14"/>
    <p:sldId id="409" r:id="rId15"/>
    <p:sldId id="362" r:id="rId16"/>
    <p:sldId id="354" r:id="rId17"/>
    <p:sldId id="416" r:id="rId18"/>
    <p:sldId id="374" r:id="rId19"/>
    <p:sldId id="353" r:id="rId20"/>
    <p:sldId id="373" r:id="rId21"/>
    <p:sldId id="371" r:id="rId22"/>
    <p:sldId id="411" r:id="rId23"/>
    <p:sldId id="372" r:id="rId24"/>
    <p:sldId id="392" r:id="rId25"/>
    <p:sldId id="413" r:id="rId26"/>
    <p:sldId id="377" r:id="rId27"/>
    <p:sldId id="412" r:id="rId28"/>
    <p:sldId id="414" r:id="rId29"/>
    <p:sldId id="370" r:id="rId30"/>
    <p:sldId id="394" r:id="rId31"/>
    <p:sldId id="415" r:id="rId32"/>
    <p:sldId id="395" r:id="rId33"/>
    <p:sldId id="363" r:id="rId34"/>
    <p:sldId id="365" r:id="rId35"/>
    <p:sldId id="366" r:id="rId36"/>
    <p:sldId id="389" r:id="rId37"/>
    <p:sldId id="387" r:id="rId38"/>
    <p:sldId id="385" r:id="rId39"/>
    <p:sldId id="390" r:id="rId40"/>
    <p:sldId id="367" r:id="rId41"/>
    <p:sldId id="368" r:id="rId42"/>
    <p:sldId id="393" r:id="rId43"/>
    <p:sldId id="369" r:id="rId44"/>
    <p:sldId id="402" r:id="rId45"/>
    <p:sldId id="380" r:id="rId46"/>
    <p:sldId id="398" r:id="rId47"/>
    <p:sldId id="404" r:id="rId48"/>
    <p:sldId id="399" r:id="rId49"/>
    <p:sldId id="384" r:id="rId50"/>
    <p:sldId id="388" r:id="rId51"/>
    <p:sldId id="391" r:id="rId52"/>
    <p:sldId id="386" r:id="rId53"/>
    <p:sldId id="396" r:id="rId54"/>
    <p:sldId id="358" r:id="rId55"/>
    <p:sldId id="375" r:id="rId56"/>
    <p:sldId id="397" r:id="rId57"/>
    <p:sldId id="376" r:id="rId58"/>
    <p:sldId id="360" r:id="rId59"/>
    <p:sldId id="401" r:id="rId60"/>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F3F"/>
    <a:srgbClr val="000000"/>
    <a:srgbClr val="C0392B"/>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64195" autoAdjust="0"/>
  </p:normalViewPr>
  <p:slideViewPr>
    <p:cSldViewPr snapToGrid="0" snapToObjects="1">
      <p:cViewPr>
        <p:scale>
          <a:sx n="25" d="100"/>
          <a:sy n="25" d="100"/>
        </p:scale>
        <p:origin x="1074" y="18"/>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7/15/2018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42883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58344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394082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a:t>Trong phan vi lv, huong den tangible view.</a:t>
            </a:r>
          </a:p>
          <a:p>
            <a:r>
              <a:rPr lang="en-US" sz="3600"/>
              <a:t>Ý t</a:t>
            </a:r>
            <a:r>
              <a:rPr lang="vi-VN" sz="3600"/>
              <a:t>ư</a:t>
            </a:r>
            <a:r>
              <a:rPr lang="en-US" sz="3600"/>
              <a:t>ởng chính là tạo khung nhìn mới tren global view</a:t>
            </a:r>
          </a:p>
          <a:p>
            <a:pPr marL="171450" indent="-171450">
              <a:buFontTx/>
              <a:buChar char="-"/>
            </a:pPr>
            <a:endParaRPr lang="en-US" sz="3600"/>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865000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1356394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của </a:t>
            </a:r>
            <a:r>
              <a:rPr lang="en-US" dirty="0" err="1"/>
              <a:t>chúng</a:t>
            </a:r>
            <a:r>
              <a:rPr lang="en-US" dirty="0"/>
              <a:t> </a:t>
            </a:r>
            <a:r>
              <a:rPr lang="en-US" dirty="0" err="1"/>
              <a:t>em</a:t>
            </a:r>
            <a:r>
              <a:rPr lang="en-US" dirty="0"/>
              <a:t> có 4 </a:t>
            </a:r>
            <a:r>
              <a:rPr lang="en-US" dirty="0" err="1"/>
              <a:t>vấn</a:t>
            </a:r>
            <a:r>
              <a:rPr lang="en-US" dirty="0"/>
              <a:t> </a:t>
            </a:r>
            <a:r>
              <a:rPr lang="en-US" dirty="0" err="1"/>
              <a:t>đề</a:t>
            </a:r>
            <a:r>
              <a:rPr lang="en-US" dirty="0"/>
              <a:t> </a:t>
            </a:r>
            <a:r>
              <a:rPr lang="en-US" dirty="0" err="1"/>
              <a:t>chính</a:t>
            </a:r>
            <a:r>
              <a:rPr lang="en-US" dirty="0"/>
              <a:t> mà </a:t>
            </a:r>
            <a:r>
              <a:rPr lang="en-US" dirty="0" err="1"/>
              <a:t>chúng</a:t>
            </a:r>
            <a:r>
              <a:rPr lang="en-US" dirty="0"/>
              <a:t> </a:t>
            </a:r>
            <a:r>
              <a:rPr lang="en-US" dirty="0" err="1"/>
              <a:t>em</a:t>
            </a:r>
            <a:r>
              <a:rPr lang="en-US" dirty="0"/>
              <a:t> cần </a:t>
            </a:r>
            <a:r>
              <a:rPr lang="en-US" dirty="0" err="1"/>
              <a:t>giải</a:t>
            </a:r>
            <a:r>
              <a:rPr lang="en-US" dirty="0"/>
              <a:t> </a:t>
            </a:r>
            <a:r>
              <a:rPr lang="en-US" dirty="0" err="1"/>
              <a:t>quyết</a:t>
            </a:r>
            <a:r>
              <a:rPr lang="en-US" dirty="0"/>
              <a:t> là:…</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4090582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a:t>
            </a:r>
            <a:r>
              <a:rPr lang="en-US" dirty="0" err="1"/>
              <a:t>cấu</a:t>
            </a:r>
            <a:r>
              <a:rPr lang="en-US" dirty="0"/>
              <a:t> </a:t>
            </a:r>
            <a:r>
              <a:rPr lang="en-US" dirty="0" err="1"/>
              <a:t>trúc</a:t>
            </a:r>
            <a:r>
              <a:rPr lang="en-US" dirty="0"/>
              <a:t> </a:t>
            </a:r>
            <a:r>
              <a:rPr lang="en-US" dirty="0" err="1"/>
              <a:t>phần</a:t>
            </a:r>
            <a:r>
              <a:rPr lang="en-US" dirty="0"/>
              <a:t> </a:t>
            </a:r>
            <a:r>
              <a:rPr lang="en-US" dirty="0" err="1"/>
              <a:t>cứng</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kế</a:t>
            </a:r>
            <a:r>
              <a:rPr lang="en-US" dirty="0"/>
              <a:t> </a:t>
            </a:r>
            <a:r>
              <a:rPr lang="en-US" dirty="0" err="1"/>
              <a:t>nh</a:t>
            </a:r>
            <a:r>
              <a:rPr lang="vi-VN" dirty="0"/>
              <a:t>ư</a:t>
            </a:r>
            <a:r>
              <a:rPr lang="en-US" dirty="0"/>
              <a:t> </a:t>
            </a:r>
            <a:r>
              <a:rPr lang="en-US" dirty="0" err="1"/>
              <a:t>sau</a:t>
            </a:r>
            <a:r>
              <a:rPr lang="en-US" dirty="0"/>
              <a:t>, có </a:t>
            </a:r>
            <a:r>
              <a:rPr lang="en-US" dirty="0" err="1"/>
              <a:t>một</a:t>
            </a:r>
            <a:r>
              <a:rPr lang="en-US" dirty="0"/>
              <a:t> </a:t>
            </a:r>
            <a:r>
              <a:rPr lang="en-US" dirty="0" err="1"/>
              <a:t>khung</a:t>
            </a:r>
            <a:r>
              <a:rPr lang="en-US" dirty="0"/>
              <a:t> </a:t>
            </a:r>
            <a:r>
              <a:rPr lang="en-US" dirty="0" err="1"/>
              <a:t>bàn</a:t>
            </a:r>
            <a:r>
              <a:rPr lang="en-US" dirty="0"/>
              <a:t>, </a:t>
            </a:r>
            <a:r>
              <a:rPr lang="en-US" dirty="0" err="1"/>
              <a:t>máy</a:t>
            </a:r>
            <a:r>
              <a:rPr lang="en-US" dirty="0"/>
              <a:t> </a:t>
            </a:r>
            <a:r>
              <a:rPr lang="en-US" dirty="0" err="1"/>
              <a:t>chiếu</a:t>
            </a:r>
            <a:r>
              <a:rPr lang="en-US" dirty="0"/>
              <a:t> đ</a:t>
            </a:r>
            <a:r>
              <a:rPr lang="vi-VN" dirty="0"/>
              <a:t>ư</a:t>
            </a:r>
            <a:r>
              <a:rPr lang="en-US" dirty="0" err="1"/>
              <a:t>ợc</a:t>
            </a:r>
            <a:r>
              <a:rPr lang="en-US" dirty="0"/>
              <a:t> </a:t>
            </a:r>
            <a:r>
              <a:rPr lang="en-US" dirty="0" err="1"/>
              <a:t>đặt</a:t>
            </a:r>
            <a:r>
              <a:rPr lang="en-US" dirty="0"/>
              <a:t> d</a:t>
            </a:r>
            <a:r>
              <a:rPr lang="vi-VN" dirty="0"/>
              <a:t>ư</a:t>
            </a:r>
            <a:r>
              <a:rPr lang="en-US" dirty="0" err="1"/>
              <a:t>ới</a:t>
            </a:r>
            <a:r>
              <a:rPr lang="en-US" dirty="0"/>
              <a:t> </a:t>
            </a:r>
            <a:r>
              <a:rPr lang="en-US" dirty="0" err="1"/>
              <a:t>khung</a:t>
            </a:r>
            <a:r>
              <a:rPr lang="en-US" dirty="0"/>
              <a:t> </a:t>
            </a:r>
            <a:r>
              <a:rPr lang="en-US" dirty="0" err="1"/>
              <a:t>bàn</a:t>
            </a:r>
            <a:r>
              <a:rPr lang="en-US" dirty="0"/>
              <a:t> </a:t>
            </a:r>
            <a:r>
              <a:rPr lang="en-US" dirty="0" err="1"/>
              <a:t>chiếu</a:t>
            </a:r>
            <a:r>
              <a:rPr lang="en-US" dirty="0"/>
              <a:t> ảnh lên, </a:t>
            </a:r>
            <a:r>
              <a:rPr lang="en-US" dirty="0" err="1"/>
              <a:t>trên</a:t>
            </a:r>
            <a:r>
              <a:rPr lang="en-US" dirty="0"/>
              <a:t> </a:t>
            </a:r>
            <a:r>
              <a:rPr lang="en-US" dirty="0" err="1"/>
              <a:t>mặt</a:t>
            </a:r>
            <a:r>
              <a:rPr lang="en-US" dirty="0"/>
              <a:t> </a:t>
            </a:r>
            <a:r>
              <a:rPr lang="en-US" dirty="0" err="1"/>
              <a:t>bàn</a:t>
            </a:r>
            <a:r>
              <a:rPr lang="en-US" dirty="0"/>
              <a:t> là 1 </a:t>
            </a:r>
            <a:r>
              <a:rPr lang="en-US" dirty="0" err="1"/>
              <a:t>tấm</a:t>
            </a:r>
            <a:r>
              <a:rPr lang="en-US" dirty="0"/>
              <a:t> </a:t>
            </a:r>
            <a:r>
              <a:rPr lang="en-US" dirty="0" err="1"/>
              <a:t>kính</a:t>
            </a:r>
            <a:r>
              <a:rPr lang="en-US" dirty="0"/>
              <a:t> trong </a:t>
            </a:r>
            <a:r>
              <a:rPr lang="en-US" dirty="0" err="1"/>
              <a:t>và</a:t>
            </a:r>
            <a:r>
              <a:rPr lang="en-US" dirty="0"/>
              <a:t> </a:t>
            </a:r>
            <a:r>
              <a:rPr lang="en-US" dirty="0" err="1"/>
              <a:t>giấy</a:t>
            </a:r>
            <a:r>
              <a:rPr lang="en-US" dirty="0"/>
              <a:t> can để </a:t>
            </a:r>
            <a:r>
              <a:rPr lang="en-US" dirty="0" err="1"/>
              <a:t>hứng</a:t>
            </a:r>
            <a:r>
              <a:rPr lang="en-US" dirty="0"/>
              <a:t> ảnh </a:t>
            </a:r>
            <a:r>
              <a:rPr lang="en-US" dirty="0" err="1"/>
              <a:t>chiếu</a:t>
            </a:r>
            <a:r>
              <a:rPr lang="en-US" dirty="0"/>
              <a:t>. </a:t>
            </a:r>
            <a:r>
              <a:rPr lang="en-US" dirty="0" err="1"/>
              <a:t>Trên</a:t>
            </a:r>
            <a:r>
              <a:rPr lang="en-US" dirty="0"/>
              <a:t> </a:t>
            </a:r>
            <a:r>
              <a:rPr lang="en-US" dirty="0" err="1"/>
              <a:t>cùng</a:t>
            </a:r>
            <a:r>
              <a:rPr lang="en-US" dirty="0"/>
              <a:t> là Kinect để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không để </a:t>
            </a:r>
            <a:r>
              <a:rPr lang="en-US" dirty="0" err="1"/>
              <a:t>máy</a:t>
            </a:r>
            <a:r>
              <a:rPr lang="en-US" dirty="0"/>
              <a:t> </a:t>
            </a:r>
            <a:r>
              <a:rPr lang="en-US" dirty="0" err="1"/>
              <a:t>chiếu</a:t>
            </a:r>
            <a:r>
              <a:rPr lang="en-US" dirty="0"/>
              <a:t> </a:t>
            </a:r>
            <a:r>
              <a:rPr lang="en-US" dirty="0" err="1"/>
              <a:t>và</a:t>
            </a:r>
            <a:r>
              <a:rPr lang="en-US" dirty="0"/>
              <a:t> Kinect ở </a:t>
            </a:r>
            <a:r>
              <a:rPr lang="en-US" dirty="0" err="1"/>
              <a:t>cùng</a:t>
            </a:r>
            <a:r>
              <a:rPr lang="en-US" dirty="0"/>
              <a:t> </a:t>
            </a:r>
            <a:r>
              <a:rPr lang="en-US" dirty="0" err="1"/>
              <a:t>một</a:t>
            </a:r>
            <a:r>
              <a:rPr lang="en-US" dirty="0"/>
              <a:t> </a:t>
            </a:r>
            <a:r>
              <a:rPr lang="en-US" dirty="0" err="1"/>
              <a:t>phía</a:t>
            </a:r>
            <a:r>
              <a:rPr lang="en-US" dirty="0"/>
              <a:t> so với </a:t>
            </a:r>
            <a:r>
              <a:rPr lang="en-US" dirty="0" err="1"/>
              <a:t>mặt</a:t>
            </a:r>
            <a:r>
              <a:rPr lang="en-US" dirty="0"/>
              <a:t> </a:t>
            </a:r>
            <a:r>
              <a:rPr lang="en-US" dirty="0" err="1"/>
              <a:t>bàn</a:t>
            </a:r>
            <a:r>
              <a:rPr lang="en-US" dirty="0"/>
              <a:t> </a:t>
            </a:r>
            <a:r>
              <a:rPr lang="en-US" dirty="0" err="1"/>
              <a:t>vì</a:t>
            </a:r>
            <a:r>
              <a:rPr lang="en-US" dirty="0"/>
              <a:t> trong quá </a:t>
            </a:r>
            <a:r>
              <a:rPr lang="en-US" dirty="0" err="1"/>
              <a:t>trình</a:t>
            </a:r>
            <a:r>
              <a:rPr lang="en-US" dirty="0"/>
              <a:t> </a:t>
            </a:r>
            <a:r>
              <a:rPr lang="en-US" dirty="0" err="1"/>
              <a:t>xử</a:t>
            </a:r>
            <a:r>
              <a:rPr lang="en-US" dirty="0"/>
              <a:t> </a:t>
            </a:r>
            <a:r>
              <a:rPr lang="en-US" dirty="0" err="1"/>
              <a:t>dụng</a:t>
            </a:r>
            <a:r>
              <a:rPr lang="en-US" dirty="0"/>
              <a:t>, </a:t>
            </a:r>
            <a:r>
              <a:rPr lang="en-US" dirty="0" err="1"/>
              <a:t>hình</a:t>
            </a:r>
            <a:r>
              <a:rPr lang="en-US" dirty="0"/>
              <a:t> ảnh </a:t>
            </a:r>
            <a:r>
              <a:rPr lang="en-US" dirty="0" err="1"/>
              <a:t>chiếu</a:t>
            </a:r>
            <a:r>
              <a:rPr lang="en-US" dirty="0"/>
              <a:t> xuống </a:t>
            </a:r>
            <a:r>
              <a:rPr lang="en-US" dirty="0" err="1"/>
              <a:t>ít</a:t>
            </a:r>
            <a:r>
              <a:rPr lang="en-US" dirty="0"/>
              <a:t> </a:t>
            </a:r>
            <a:r>
              <a:rPr lang="en-US" dirty="0" err="1"/>
              <a:t>nhiều</a:t>
            </a:r>
            <a:r>
              <a:rPr lang="en-US" dirty="0"/>
              <a:t> cũng có </a:t>
            </a:r>
            <a:r>
              <a:rPr lang="en-US" dirty="0" err="1"/>
              <a:t>khả</a:t>
            </a:r>
            <a:r>
              <a:rPr lang="en-US" dirty="0"/>
              <a:t> </a:t>
            </a:r>
            <a:r>
              <a:rPr lang="en-US" dirty="0" err="1"/>
              <a:t>năng</a:t>
            </a:r>
            <a:r>
              <a:rPr lang="en-US" dirty="0"/>
              <a:t> ảnh h</a:t>
            </a:r>
            <a:r>
              <a:rPr lang="vi-VN" dirty="0"/>
              <a:t>ư</a:t>
            </a:r>
            <a:r>
              <a:rPr lang="en-US" dirty="0" err="1"/>
              <a:t>ởng</a:t>
            </a:r>
            <a:r>
              <a:rPr lang="en-US" dirty="0"/>
              <a:t> </a:t>
            </a:r>
            <a:r>
              <a:rPr lang="en-US" dirty="0" err="1"/>
              <a:t>đến</a:t>
            </a:r>
            <a:r>
              <a:rPr lang="en-US" dirty="0"/>
              <a:t> </a:t>
            </a:r>
            <a:r>
              <a:rPr lang="en-US" dirty="0" err="1"/>
              <a:t>việc</a:t>
            </a:r>
            <a:r>
              <a:rPr lang="en-US" dirty="0"/>
              <a:t> </a:t>
            </a:r>
            <a:r>
              <a:rPr lang="en-US" dirty="0" err="1"/>
              <a:t>nhận</a:t>
            </a:r>
            <a:r>
              <a:rPr lang="en-US" dirty="0"/>
              <a:t> </a:t>
            </a:r>
            <a:r>
              <a:rPr lang="en-US" dirty="0" err="1"/>
              <a:t>dạng</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1298897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1868344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3613787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1942850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thứ</a:t>
            </a:r>
            <a:r>
              <a:rPr lang="en-US" dirty="0"/>
              <a:t> 2 là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trên</a:t>
            </a:r>
            <a:r>
              <a:rPr lang="en-US" dirty="0"/>
              <a:t> ảnh camera (</a:t>
            </a:r>
            <a:r>
              <a:rPr lang="en-US" dirty="0" err="1"/>
              <a:t>tọa</a:t>
            </a:r>
            <a:r>
              <a:rPr lang="en-US" dirty="0"/>
              <a:t> </a:t>
            </a:r>
            <a:r>
              <a:rPr lang="en-US" dirty="0" err="1"/>
              <a:t>độ</a:t>
            </a:r>
            <a:r>
              <a:rPr lang="en-US" dirty="0"/>
              <a:t> ảnh). </a:t>
            </a:r>
            <a:r>
              <a:rPr lang="en-US" dirty="0" err="1"/>
              <a:t>Chúng</a:t>
            </a:r>
            <a:r>
              <a:rPr lang="en-US" dirty="0"/>
              <a:t> </a:t>
            </a:r>
            <a:r>
              <a:rPr lang="en-US" dirty="0" err="1"/>
              <a:t>em</a:t>
            </a:r>
            <a:r>
              <a:rPr lang="en-US" dirty="0"/>
              <a:t> </a:t>
            </a:r>
            <a:r>
              <a:rPr lang="en-US" dirty="0" err="1"/>
              <a:t>phải</a:t>
            </a:r>
            <a:r>
              <a:rPr lang="en-US" dirty="0"/>
              <a:t> </a:t>
            </a:r>
            <a:r>
              <a:rPr lang="en-US" dirty="0" err="1"/>
              <a:t>tiến</a:t>
            </a:r>
            <a:r>
              <a:rPr lang="en-US" dirty="0"/>
              <a:t> </a:t>
            </a:r>
            <a:r>
              <a:rPr lang="en-US" dirty="0" err="1"/>
              <a:t>hành</a:t>
            </a:r>
            <a:r>
              <a:rPr lang="en-US" dirty="0"/>
              <a:t> </a:t>
            </a:r>
            <a:r>
              <a:rPr lang="en-US" dirty="0" err="1"/>
              <a:t>chuyển</a:t>
            </a:r>
            <a:r>
              <a:rPr lang="en-US" dirty="0"/>
              <a:t> </a:t>
            </a:r>
            <a:r>
              <a:rPr lang="en-US" dirty="0" err="1"/>
              <a:t>tọa</a:t>
            </a:r>
            <a:r>
              <a:rPr lang="en-US" dirty="0"/>
              <a:t> </a:t>
            </a:r>
            <a:r>
              <a:rPr lang="en-US" dirty="0" err="1"/>
              <a:t>độ</a:t>
            </a:r>
            <a:r>
              <a:rPr lang="en-US" dirty="0"/>
              <a:t> sang </a:t>
            </a:r>
            <a:r>
              <a:rPr lang="en-US" dirty="0" err="1"/>
              <a:t>tọa</a:t>
            </a:r>
            <a:r>
              <a:rPr lang="en-US" dirty="0"/>
              <a:t> </a:t>
            </a:r>
            <a:r>
              <a:rPr lang="en-US" dirty="0" err="1"/>
              <a:t>độ</a:t>
            </a:r>
            <a:r>
              <a:rPr lang="en-US" dirty="0"/>
              <a:t> trong </a:t>
            </a:r>
            <a:r>
              <a:rPr lang="en-US" dirty="0" err="1"/>
              <a:t>môi</a:t>
            </a:r>
            <a:r>
              <a:rPr lang="en-US" dirty="0"/>
              <a:t> tr</a:t>
            </a:r>
            <a:r>
              <a:rPr lang="vi-VN" dirty="0"/>
              <a:t>ư</a:t>
            </a:r>
            <a:r>
              <a:rPr lang="en-US" dirty="0" err="1"/>
              <a:t>ờng</a:t>
            </a:r>
            <a:r>
              <a:rPr lang="en-US" dirty="0"/>
              <a:t> </a:t>
            </a:r>
            <a:r>
              <a:rPr lang="en-US" dirty="0" err="1"/>
              <a:t>ảo</a:t>
            </a:r>
            <a:r>
              <a:rPr lang="en-US" dirty="0"/>
              <a:t> mà </a:t>
            </a:r>
            <a:r>
              <a:rPr lang="en-US" dirty="0" err="1"/>
              <a:t>chúng</a:t>
            </a:r>
            <a:r>
              <a:rPr lang="en-US" dirty="0"/>
              <a:t> </a:t>
            </a:r>
            <a:r>
              <a:rPr lang="en-US" dirty="0" err="1"/>
              <a:t>em</a:t>
            </a:r>
            <a:r>
              <a:rPr lang="en-US" dirty="0"/>
              <a:t> </a:t>
            </a:r>
            <a:r>
              <a:rPr lang="en-US" dirty="0" err="1"/>
              <a:t>đang</a:t>
            </a:r>
            <a:r>
              <a:rPr lang="en-US" dirty="0"/>
              <a:t> </a:t>
            </a:r>
            <a:r>
              <a:rPr lang="en-US" dirty="0" err="1"/>
              <a:t>sử</a:t>
            </a:r>
            <a:r>
              <a:rPr lang="en-US" dirty="0"/>
              <a:t> </a:t>
            </a:r>
            <a:r>
              <a:rPr lang="en-US" dirty="0" err="1"/>
              <a:t>dụng</a:t>
            </a:r>
            <a:r>
              <a:rPr lang="en-US" dirty="0"/>
              <a:t> là Unity (</a:t>
            </a:r>
            <a:r>
              <a:rPr lang="en-US" dirty="0" err="1"/>
              <a:t>tọa</a:t>
            </a:r>
            <a:r>
              <a:rPr lang="en-US" dirty="0"/>
              <a:t> </a:t>
            </a:r>
            <a:r>
              <a:rPr lang="en-US" dirty="0" err="1"/>
              <a:t>độ</a:t>
            </a:r>
            <a:r>
              <a:rPr lang="en-US" dirty="0"/>
              <a:t> Unity).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trên</a:t>
            </a:r>
            <a:r>
              <a:rPr lang="en-US" dirty="0"/>
              <a:t> ảnh có </a:t>
            </a:r>
            <a:r>
              <a:rPr lang="en-US" dirty="0" err="1"/>
              <a:t>gốc</a:t>
            </a:r>
            <a:r>
              <a:rPr lang="en-US" dirty="0"/>
              <a:t> </a:t>
            </a:r>
            <a:r>
              <a:rPr lang="en-US" dirty="0" err="1"/>
              <a:t>tọa</a:t>
            </a:r>
            <a:r>
              <a:rPr lang="en-US" dirty="0"/>
              <a:t> </a:t>
            </a:r>
            <a:r>
              <a:rPr lang="en-US" dirty="0" err="1"/>
              <a:t>độ</a:t>
            </a:r>
            <a:r>
              <a:rPr lang="en-US" dirty="0"/>
              <a:t> là trái </a:t>
            </a:r>
            <a:r>
              <a:rPr lang="en-US" dirty="0" err="1"/>
              <a:t>trên</a:t>
            </a:r>
            <a:r>
              <a:rPr lang="en-US" dirty="0"/>
              <a:t>, nên </a:t>
            </a:r>
            <a:r>
              <a:rPr lang="en-US" dirty="0" err="1"/>
              <a:t>chúng</a:t>
            </a:r>
            <a:r>
              <a:rPr lang="en-US" dirty="0"/>
              <a:t> </a:t>
            </a:r>
            <a:r>
              <a:rPr lang="en-US" dirty="0" err="1"/>
              <a:t>em</a:t>
            </a:r>
            <a:r>
              <a:rPr lang="en-US" dirty="0"/>
              <a:t> di </a:t>
            </a:r>
            <a:r>
              <a:rPr lang="en-US" dirty="0" err="1"/>
              <a:t>chuyển</a:t>
            </a:r>
            <a:r>
              <a:rPr lang="en-US" dirty="0"/>
              <a:t> </a:t>
            </a:r>
            <a:r>
              <a:rPr lang="en-US" dirty="0" err="1"/>
              <a:t>góc</a:t>
            </a:r>
            <a:r>
              <a:rPr lang="en-US" dirty="0"/>
              <a:t> </a:t>
            </a:r>
            <a:r>
              <a:rPr lang="en-US" dirty="0" err="1"/>
              <a:t>tọa</a:t>
            </a:r>
            <a:r>
              <a:rPr lang="en-US" dirty="0"/>
              <a:t> </a:t>
            </a:r>
            <a:r>
              <a:rPr lang="en-US" dirty="0" err="1"/>
              <a:t>độ</a:t>
            </a:r>
            <a:r>
              <a:rPr lang="en-US" dirty="0"/>
              <a:t> về </a:t>
            </a:r>
            <a:r>
              <a:rPr lang="en-US" dirty="0" err="1"/>
              <a:t>tâm</a:t>
            </a:r>
            <a:r>
              <a:rPr lang="en-US" dirty="0"/>
              <a:t> ảnh </a:t>
            </a:r>
            <a:r>
              <a:rPr lang="en-US" dirty="0" err="1"/>
              <a:t>nh</a:t>
            </a:r>
            <a:r>
              <a:rPr lang="vi-VN" dirty="0"/>
              <a:t>ư</a:t>
            </a:r>
            <a:r>
              <a:rPr lang="en-US" dirty="0"/>
              <a:t> </a:t>
            </a:r>
            <a:r>
              <a:rPr lang="en-US" dirty="0" err="1"/>
              <a:t>hệ</a:t>
            </a:r>
            <a:r>
              <a:rPr lang="en-US" dirty="0"/>
              <a:t> </a:t>
            </a:r>
            <a:r>
              <a:rPr lang="en-US" dirty="0" err="1"/>
              <a:t>trục</a:t>
            </a:r>
            <a:r>
              <a:rPr lang="en-US" dirty="0"/>
              <a:t> mà Unity </a:t>
            </a:r>
            <a:r>
              <a:rPr lang="en-US" dirty="0" err="1"/>
              <a:t>sử</a:t>
            </a:r>
            <a:r>
              <a:rPr lang="en-US" dirty="0"/>
              <a:t> </a:t>
            </a:r>
            <a:r>
              <a:rPr lang="en-US" dirty="0" err="1"/>
              <a:t>dụng</a:t>
            </a:r>
            <a:r>
              <a:rPr lang="en-US" dirty="0"/>
              <a:t>, </a:t>
            </a:r>
            <a:r>
              <a:rPr lang="en-US" dirty="0" err="1"/>
              <a:t>tiếp</a:t>
            </a:r>
            <a:r>
              <a:rPr lang="en-US" dirty="0"/>
              <a:t> </a:t>
            </a:r>
            <a:r>
              <a:rPr lang="en-US" dirty="0" err="1"/>
              <a:t>theo</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lập</a:t>
            </a:r>
            <a:r>
              <a:rPr lang="en-US" dirty="0"/>
              <a:t> </a:t>
            </a:r>
            <a:r>
              <a:rPr lang="en-US" dirty="0" err="1"/>
              <a:t>công</a:t>
            </a:r>
            <a:r>
              <a:rPr lang="en-US" dirty="0"/>
              <a:t> </a:t>
            </a:r>
            <a:r>
              <a:rPr lang="en-US" dirty="0" err="1"/>
              <a:t>thức</a:t>
            </a:r>
            <a:r>
              <a:rPr lang="en-US" dirty="0"/>
              <a:t> </a:t>
            </a:r>
            <a:r>
              <a:rPr lang="en-US" dirty="0" err="1"/>
              <a:t>tỉ</a:t>
            </a:r>
            <a:r>
              <a:rPr lang="en-US" dirty="0"/>
              <a:t> </a:t>
            </a:r>
            <a:r>
              <a:rPr lang="en-US" dirty="0" err="1"/>
              <a:t>lệ</a:t>
            </a:r>
            <a:r>
              <a:rPr lang="en-US" dirty="0"/>
              <a:t> của các </a:t>
            </a:r>
            <a:r>
              <a:rPr lang="en-US" dirty="0" err="1"/>
              <a:t>trục</a:t>
            </a:r>
            <a:r>
              <a:rPr lang="en-US" dirty="0"/>
              <a:t> </a:t>
            </a:r>
            <a:r>
              <a:rPr lang="en-US" dirty="0" err="1"/>
              <a:t>giữa</a:t>
            </a:r>
            <a:r>
              <a:rPr lang="en-US" dirty="0"/>
              <a:t> </a:t>
            </a:r>
            <a:r>
              <a:rPr lang="en-US" dirty="0" err="1"/>
              <a:t>tọa</a:t>
            </a:r>
            <a:r>
              <a:rPr lang="en-US" dirty="0"/>
              <a:t> </a:t>
            </a:r>
            <a:r>
              <a:rPr lang="en-US" dirty="0" err="1"/>
              <a:t>độ</a:t>
            </a:r>
            <a:r>
              <a:rPr lang="en-US" dirty="0"/>
              <a:t> ảnh </a:t>
            </a:r>
            <a:r>
              <a:rPr lang="en-US" dirty="0" err="1"/>
              <a:t>và</a:t>
            </a:r>
            <a:r>
              <a:rPr lang="en-US" dirty="0"/>
              <a:t> </a:t>
            </a:r>
            <a:r>
              <a:rPr lang="en-US" dirty="0" err="1"/>
              <a:t>tọa</a:t>
            </a:r>
            <a:r>
              <a:rPr lang="en-US" dirty="0"/>
              <a:t> </a:t>
            </a:r>
            <a:r>
              <a:rPr lang="en-US" dirty="0" err="1"/>
              <a:t>độ</a:t>
            </a:r>
            <a:r>
              <a:rPr lang="en-US" dirty="0"/>
              <a:t> Unity. </a:t>
            </a:r>
            <a:r>
              <a:rPr lang="en-US" dirty="0" err="1"/>
              <a:t>Cuối</a:t>
            </a:r>
            <a:r>
              <a:rPr lang="en-US" dirty="0"/>
              <a:t> </a:t>
            </a:r>
            <a:r>
              <a:rPr lang="en-US" dirty="0" err="1"/>
              <a:t>cùng</a:t>
            </a:r>
            <a:r>
              <a:rPr lang="en-US" dirty="0"/>
              <a:t> là </a:t>
            </a:r>
            <a:r>
              <a:rPr lang="en-US" dirty="0" err="1"/>
              <a:t>tính</a:t>
            </a:r>
            <a:r>
              <a:rPr lang="en-US" dirty="0"/>
              <a:t> </a:t>
            </a:r>
            <a:r>
              <a:rPr lang="en-US" dirty="0" err="1"/>
              <a:t>tọa</a:t>
            </a:r>
            <a:r>
              <a:rPr lang="en-US" dirty="0"/>
              <a:t> </a:t>
            </a:r>
            <a:r>
              <a:rPr lang="en-US" dirty="0" err="1"/>
              <a:t>độ</a:t>
            </a:r>
            <a:r>
              <a:rPr lang="en-US" dirty="0"/>
              <a:t> trong Unity.</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30</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31</a:t>
            </a:fld>
            <a:endParaRPr lang="en-US"/>
          </a:p>
        </p:txBody>
      </p:sp>
    </p:spTree>
    <p:extLst>
      <p:ext uri="{BB962C8B-B14F-4D97-AF65-F5344CB8AC3E}">
        <p14:creationId xmlns:p14="http://schemas.microsoft.com/office/powerpoint/2010/main" val="1267545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Dòng</a:t>
            </a:r>
            <a:r>
              <a:rPr lang="en-US" dirty="0"/>
              <a:t> </a:t>
            </a:r>
            <a:r>
              <a:rPr lang="en-US" dirty="0" err="1"/>
              <a:t>hoạt</a:t>
            </a:r>
            <a:r>
              <a:rPr lang="en-US" dirty="0"/>
              <a:t> </a:t>
            </a:r>
            <a:r>
              <a:rPr lang="en-US" dirty="0" err="1"/>
              <a:t>động</a:t>
            </a:r>
            <a:r>
              <a:rPr lang="en-US" dirty="0"/>
              <a:t> của </a:t>
            </a:r>
            <a:r>
              <a:rPr lang="en-US" dirty="0" err="1"/>
              <a:t>kiến</a:t>
            </a:r>
            <a:r>
              <a:rPr lang="en-US" dirty="0"/>
              <a:t> </a:t>
            </a:r>
            <a:r>
              <a:rPr lang="en-US" dirty="0" err="1"/>
              <a:t>trúc</a:t>
            </a:r>
            <a:r>
              <a:rPr lang="en-US" dirty="0"/>
              <a:t> </a:t>
            </a:r>
            <a:r>
              <a:rPr lang="en-US" dirty="0" err="1"/>
              <a:t>nh</a:t>
            </a:r>
            <a:r>
              <a:rPr lang="vi-VN" dirty="0"/>
              <a:t>ư</a:t>
            </a:r>
            <a:r>
              <a:rPr lang="en-US" dirty="0"/>
              <a:t> </a:t>
            </a:r>
            <a:r>
              <a:rPr lang="en-US" dirty="0" err="1"/>
              <a:t>sau</a:t>
            </a:r>
            <a:r>
              <a:rPr lang="en-US" dirty="0"/>
              <a:t>: Pre là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khi 1 Pre đ</a:t>
            </a:r>
            <a:r>
              <a:rPr lang="vi-VN" dirty="0"/>
              <a:t>ư</a:t>
            </a:r>
            <a:r>
              <a:rPr lang="en-US" dirty="0" err="1"/>
              <a:t>ợc</a:t>
            </a:r>
            <a:r>
              <a:rPr lang="en-US" dirty="0"/>
              <a:t> </a:t>
            </a:r>
            <a:r>
              <a:rPr lang="en-US" dirty="0" err="1"/>
              <a:t>thỏa</a:t>
            </a:r>
            <a:r>
              <a:rPr lang="en-US" dirty="0"/>
              <a:t> thì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thực</a:t>
            </a:r>
            <a:r>
              <a:rPr lang="en-US" dirty="0"/>
              <a:t> </a:t>
            </a:r>
            <a:r>
              <a:rPr lang="en-US" dirty="0" err="1"/>
              <a:t>hiện</a:t>
            </a:r>
            <a:r>
              <a:rPr lang="en-US" dirty="0"/>
              <a:t> 1 Action, Action </a:t>
            </a:r>
            <a:r>
              <a:rPr lang="en-US" dirty="0" err="1"/>
              <a:t>thực</a:t>
            </a:r>
            <a:r>
              <a:rPr lang="en-US" dirty="0"/>
              <a:t> </a:t>
            </a:r>
            <a:r>
              <a:rPr lang="en-US" dirty="0" err="1"/>
              <a:t>hiện</a:t>
            </a:r>
            <a:r>
              <a:rPr lang="en-US" dirty="0"/>
              <a:t> xong thì </a:t>
            </a:r>
            <a:r>
              <a:rPr lang="en-US" dirty="0" err="1"/>
              <a:t>một</a:t>
            </a:r>
            <a:r>
              <a:rPr lang="en-US" dirty="0"/>
              <a:t> Post đ</a:t>
            </a:r>
            <a:r>
              <a:rPr lang="vi-VN" dirty="0"/>
              <a:t>ư</a:t>
            </a:r>
            <a:r>
              <a:rPr lang="en-US" dirty="0" err="1"/>
              <a:t>ợc</a:t>
            </a:r>
            <a:r>
              <a:rPr lang="en-US" dirty="0"/>
              <a:t> </a:t>
            </a:r>
            <a:r>
              <a:rPr lang="en-US" dirty="0" err="1"/>
              <a:t>thực</a:t>
            </a:r>
            <a:r>
              <a:rPr lang="en-US" dirty="0"/>
              <a:t> </a:t>
            </a:r>
            <a:r>
              <a:rPr lang="en-US" dirty="0" err="1"/>
              <a:t>hiện</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32</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35</a:t>
            </a:fld>
            <a:endParaRPr lang="en-US"/>
          </a:p>
        </p:txBody>
      </p:sp>
    </p:spTree>
    <p:extLst>
      <p:ext uri="{BB962C8B-B14F-4D97-AF65-F5344CB8AC3E}">
        <p14:creationId xmlns:p14="http://schemas.microsoft.com/office/powerpoint/2010/main" val="627645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37</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38</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39</a:t>
            </a:fld>
            <a:endParaRPr lang="en-US"/>
          </a:p>
        </p:txBody>
      </p:sp>
    </p:spTree>
    <p:extLst>
      <p:ext uri="{BB962C8B-B14F-4D97-AF65-F5344CB8AC3E}">
        <p14:creationId xmlns:p14="http://schemas.microsoft.com/office/powerpoint/2010/main" val="38813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43</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3060323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45</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46</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47</a:t>
            </a:fld>
            <a:endParaRPr lang="en-US"/>
          </a:p>
        </p:txBody>
      </p:sp>
    </p:spTree>
    <p:extLst>
      <p:ext uri="{BB962C8B-B14F-4D97-AF65-F5344CB8AC3E}">
        <p14:creationId xmlns:p14="http://schemas.microsoft.com/office/powerpoint/2010/main" val="3926480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48</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50</a:t>
            </a:fld>
            <a:endParaRPr lang="en-US"/>
          </a:p>
        </p:txBody>
      </p:sp>
    </p:spTree>
    <p:extLst>
      <p:ext uri="{BB962C8B-B14F-4D97-AF65-F5344CB8AC3E}">
        <p14:creationId xmlns:p14="http://schemas.microsoft.com/office/powerpoint/2010/main" val="2192898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52</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đầu </a:t>
            </a:r>
            <a:r>
              <a:rPr lang="en-US" dirty="0" err="1"/>
              <a:t>tiên</a:t>
            </a:r>
            <a:r>
              <a:rPr lang="en-US" dirty="0"/>
              <a:t> là </a:t>
            </a:r>
            <a:r>
              <a:rPr lang="en-US" dirty="0" err="1"/>
              <a:t>kỹ</a:t>
            </a:r>
            <a:r>
              <a:rPr lang="en-US" dirty="0"/>
              <a:t> </a:t>
            </a:r>
            <a:r>
              <a:rPr lang="en-US" dirty="0" err="1"/>
              <a:t>thuật</a:t>
            </a:r>
            <a:r>
              <a:rPr lang="en-US" dirty="0"/>
              <a:t>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a:t>
            </a:r>
            <a:r>
              <a:rPr lang="en-US" dirty="0" err="1"/>
              <a:t>tiến</a:t>
            </a:r>
            <a:r>
              <a:rPr lang="en-US" dirty="0"/>
              <a:t> </a:t>
            </a:r>
            <a:r>
              <a:rPr lang="en-US" dirty="0" err="1"/>
              <a:t>hành</a:t>
            </a:r>
            <a:r>
              <a:rPr lang="en-US" dirty="0"/>
              <a:t> </a:t>
            </a:r>
            <a:r>
              <a:rPr lang="en-US" dirty="0" err="1"/>
              <a:t>ph</a:t>
            </a:r>
            <a:r>
              <a:rPr lang="vi-VN" dirty="0"/>
              <a:t>ư</a:t>
            </a:r>
            <a:r>
              <a:rPr lang="en-US" dirty="0" err="1"/>
              <a:t>ơng</a:t>
            </a:r>
            <a:r>
              <a:rPr lang="en-US" dirty="0"/>
              <a:t> </a:t>
            </a:r>
            <a:r>
              <a:rPr lang="en-US" dirty="0" err="1"/>
              <a:t>pháp</a:t>
            </a:r>
            <a:r>
              <a:rPr lang="en-US" dirty="0"/>
              <a:t> thử </a:t>
            </a:r>
            <a:r>
              <a:rPr lang="en-US" dirty="0" err="1"/>
              <a:t>và</a:t>
            </a:r>
            <a:r>
              <a:rPr lang="en-US" dirty="0"/>
              <a:t> </a:t>
            </a:r>
            <a:r>
              <a:rPr lang="en-US" dirty="0" err="1"/>
              <a:t>sai</a:t>
            </a:r>
            <a:r>
              <a:rPr lang="en-US" dirty="0"/>
              <a:t> để </a:t>
            </a:r>
            <a:r>
              <a:rPr lang="en-US" dirty="0" err="1"/>
              <a:t>chọn</a:t>
            </a:r>
            <a:r>
              <a:rPr lang="en-US" dirty="0"/>
              <a:t> ra </a:t>
            </a:r>
            <a:r>
              <a:rPr lang="en-US" dirty="0" err="1"/>
              <a:t>cách</a:t>
            </a:r>
            <a:r>
              <a:rPr lang="en-US" dirty="0"/>
              <a:t> làm </a:t>
            </a:r>
            <a:r>
              <a:rPr lang="en-US" dirty="0" err="1"/>
              <a:t>tốt</a:t>
            </a:r>
            <a:r>
              <a:rPr lang="en-US" dirty="0"/>
              <a:t> </a:t>
            </a:r>
            <a:r>
              <a:rPr lang="en-US" dirty="0" err="1"/>
              <a:t>nhất</a:t>
            </a:r>
            <a:r>
              <a:rPr lang="en-US" dirty="0"/>
              <a:t>, ở đây </a:t>
            </a:r>
            <a:r>
              <a:rPr lang="en-US" dirty="0" err="1"/>
              <a:t>chúng</a:t>
            </a:r>
            <a:r>
              <a:rPr lang="en-US" dirty="0"/>
              <a:t> </a:t>
            </a:r>
            <a:r>
              <a:rPr lang="en-US" dirty="0" err="1"/>
              <a:t>em</a:t>
            </a:r>
            <a:r>
              <a:rPr lang="en-US" dirty="0"/>
              <a:t> </a:t>
            </a:r>
            <a:r>
              <a:rPr lang="en-US" dirty="0" err="1"/>
              <a:t>đã</a:t>
            </a:r>
            <a:r>
              <a:rPr lang="en-US" dirty="0"/>
              <a:t> thử qua 3 </a:t>
            </a:r>
            <a:r>
              <a:rPr lang="en-US" dirty="0" err="1"/>
              <a:t>cách</a:t>
            </a:r>
            <a:r>
              <a:rPr lang="en-US" dirty="0"/>
              <a:t> là … </a:t>
            </a:r>
            <a:r>
              <a:rPr lang="en-US" dirty="0" err="1"/>
              <a:t>và</a:t>
            </a:r>
            <a:r>
              <a:rPr lang="en-US" dirty="0"/>
              <a:t> </a:t>
            </a:r>
            <a:r>
              <a:rPr lang="en-US" dirty="0" err="1"/>
              <a:t>quyết</a:t>
            </a:r>
            <a:r>
              <a:rPr lang="en-US" dirty="0"/>
              <a:t> </a:t>
            </a:r>
            <a:r>
              <a:rPr lang="en-US" dirty="0" err="1"/>
              <a:t>định</a:t>
            </a:r>
            <a:r>
              <a:rPr lang="en-US" dirty="0"/>
              <a:t> </a:t>
            </a:r>
            <a:r>
              <a:rPr lang="en-US" dirty="0" err="1"/>
              <a:t>chọn</a:t>
            </a:r>
            <a:r>
              <a:rPr lang="en-US" dirty="0"/>
              <a:t> </a:t>
            </a:r>
            <a:r>
              <a:rPr lang="en-US" dirty="0" err="1"/>
              <a:t>cách</a:t>
            </a:r>
            <a:r>
              <a:rPr lang="en-US" dirty="0"/>
              <a:t> </a:t>
            </a:r>
            <a:r>
              <a:rPr lang="en-US" dirty="0" err="1"/>
              <a:t>cuối</a:t>
            </a:r>
            <a:r>
              <a:rPr lang="en-US" dirty="0"/>
              <a:t> </a:t>
            </a:r>
            <a:r>
              <a:rPr lang="en-US" dirty="0" err="1"/>
              <a:t>cùng</a:t>
            </a:r>
            <a:r>
              <a:rPr lang="en-US" dirty="0"/>
              <a:t> để </a:t>
            </a:r>
            <a:r>
              <a:rPr lang="en-US" dirty="0" err="1"/>
              <a:t>tiến</a:t>
            </a:r>
            <a:r>
              <a:rPr lang="en-US" dirty="0"/>
              <a:t> </a:t>
            </a:r>
            <a:r>
              <a:rPr lang="en-US" dirty="0" err="1"/>
              <a:t>hành</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quả</a:t>
            </a:r>
            <a:r>
              <a:rPr lang="en-US" dirty="0"/>
              <a:t> đầu ra của b</a:t>
            </a:r>
            <a:r>
              <a:rPr lang="vi-VN" dirty="0"/>
              <a:t>ư</a:t>
            </a:r>
            <a:r>
              <a:rPr lang="en-US" dirty="0" err="1"/>
              <a:t>ớc</a:t>
            </a:r>
            <a:r>
              <a:rPr lang="en-US" dirty="0"/>
              <a:t> </a:t>
            </a:r>
            <a:r>
              <a:rPr lang="en-US" dirty="0" err="1"/>
              <a:t>nhận</a:t>
            </a:r>
            <a:r>
              <a:rPr lang="en-US" dirty="0"/>
              <a:t> </a:t>
            </a:r>
            <a:r>
              <a:rPr lang="en-US" dirty="0" err="1"/>
              <a:t>dạng</a:t>
            </a:r>
            <a:r>
              <a:rPr lang="en-US" dirty="0"/>
              <a:t> </a:t>
            </a:r>
            <a:r>
              <a:rPr lang="en-US" dirty="0" err="1"/>
              <a:t>này</a:t>
            </a:r>
            <a:r>
              <a:rPr lang="en-US" dirty="0"/>
              <a:t> </a:t>
            </a:r>
            <a:r>
              <a:rPr lang="en-US" dirty="0" err="1"/>
              <a:t>sẽ</a:t>
            </a:r>
            <a:r>
              <a:rPr lang="en-US" dirty="0"/>
              <a:t> là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và</a:t>
            </a:r>
            <a:r>
              <a:rPr lang="en-US" dirty="0"/>
              <a:t> là đầu vào của </a:t>
            </a:r>
            <a:r>
              <a:rPr lang="en-US" dirty="0" err="1"/>
              <a:t>vấn</a:t>
            </a:r>
            <a:r>
              <a:rPr lang="en-US" dirty="0"/>
              <a:t> </a:t>
            </a:r>
            <a:r>
              <a:rPr lang="en-US" dirty="0" err="1"/>
              <a:t>đề</a:t>
            </a:r>
            <a:r>
              <a:rPr lang="en-US" dirty="0"/>
              <a:t>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ở </a:t>
            </a:r>
            <a:r>
              <a:rPr lang="en-US" dirty="0" err="1"/>
              <a:t>phần</a:t>
            </a:r>
            <a:r>
              <a:rPr lang="en-US" dirty="0"/>
              <a:t> </a:t>
            </a:r>
            <a:r>
              <a:rPr lang="en-US" dirty="0" err="1"/>
              <a:t>tiếp</a:t>
            </a:r>
            <a:r>
              <a:rPr lang="en-US" dirty="0"/>
              <a:t> </a:t>
            </a:r>
            <a:r>
              <a:rPr lang="en-US" dirty="0" err="1"/>
              <a:t>theo.</a:t>
            </a:r>
            <a:r>
              <a:rPr lang="en-US" dirty="0"/>
              <a:t> </a:t>
            </a:r>
          </a:p>
          <a:p>
            <a:r>
              <a:rPr lang="en-US" dirty="0" err="1"/>
              <a:t>Và</a:t>
            </a:r>
            <a:r>
              <a:rPr lang="en-US" dirty="0"/>
              <a:t> </a:t>
            </a:r>
            <a:r>
              <a:rPr lang="en-US" dirty="0" err="1"/>
              <a:t>lí</a:t>
            </a:r>
            <a:r>
              <a:rPr lang="en-US" dirty="0"/>
              <a:t> do </a:t>
            </a:r>
            <a:r>
              <a:rPr lang="en-US" dirty="0" err="1"/>
              <a:t>tại</a:t>
            </a:r>
            <a:r>
              <a:rPr lang="en-US" dirty="0"/>
              <a:t> </a:t>
            </a:r>
            <a:r>
              <a:rPr lang="en-US" dirty="0" err="1"/>
              <a:t>sao</a:t>
            </a:r>
            <a:r>
              <a:rPr lang="en-US" dirty="0"/>
              <a:t> </a:t>
            </a:r>
            <a:r>
              <a:rPr lang="en-US" dirty="0" err="1"/>
              <a:t>chúng</a:t>
            </a:r>
            <a:r>
              <a:rPr lang="en-US" dirty="0"/>
              <a:t> </a:t>
            </a:r>
            <a:r>
              <a:rPr lang="en-US" dirty="0" err="1"/>
              <a:t>em</a:t>
            </a:r>
            <a:r>
              <a:rPr lang="en-US" dirty="0"/>
              <a:t> </a:t>
            </a:r>
            <a:r>
              <a:rPr lang="en-US" dirty="0" err="1"/>
              <a:t>chọn</a:t>
            </a:r>
            <a:r>
              <a:rPr lang="en-US" dirty="0"/>
              <a:t> </a:t>
            </a:r>
            <a:r>
              <a:rPr lang="en-US" dirty="0" err="1"/>
              <a:t>cách</a:t>
            </a:r>
            <a:r>
              <a:rPr lang="en-US" dirty="0"/>
              <a:t> </a:t>
            </a:r>
            <a:r>
              <a:rPr lang="en-US" dirty="0" err="1"/>
              <a:t>thứ</a:t>
            </a:r>
            <a:r>
              <a:rPr lang="en-US" dirty="0"/>
              <a:t> 3 là </a:t>
            </a:r>
            <a:r>
              <a:rPr lang="en-US" dirty="0" err="1"/>
              <a:t>nh</a:t>
            </a:r>
            <a:r>
              <a:rPr lang="vi-VN" dirty="0"/>
              <a:t>ư</a:t>
            </a:r>
            <a:r>
              <a:rPr lang="en-US" dirty="0"/>
              <a:t> </a:t>
            </a:r>
            <a:r>
              <a:rPr lang="en-US" dirty="0" err="1"/>
              <a:t>sau</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54</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Đầu </a:t>
            </a:r>
            <a:r>
              <a:rPr lang="en-US" dirty="0" err="1"/>
              <a:t>tiên</a:t>
            </a:r>
            <a:r>
              <a:rPr lang="en-US" dirty="0"/>
              <a:t> </a:t>
            </a:r>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ảnh </a:t>
            </a:r>
            <a:r>
              <a:rPr lang="en-US" dirty="0" err="1"/>
              <a:t>màu</a:t>
            </a:r>
            <a:r>
              <a:rPr lang="en-US" dirty="0"/>
              <a:t> </a:t>
            </a:r>
            <a:r>
              <a:rPr lang="en-US" dirty="0" err="1"/>
              <a:t>từ</a:t>
            </a:r>
            <a:r>
              <a:rPr lang="en-US" dirty="0"/>
              <a:t> camera, </a:t>
            </a:r>
            <a:r>
              <a:rPr lang="en-US" dirty="0" err="1"/>
              <a:t>từ</a:t>
            </a:r>
            <a:r>
              <a:rPr lang="en-US" dirty="0"/>
              <a:t> </a:t>
            </a:r>
            <a:r>
              <a:rPr lang="en-US" dirty="0" err="1"/>
              <a:t>những</a:t>
            </a:r>
            <a:r>
              <a:rPr lang="en-US" dirty="0"/>
              <a:t> frame </a:t>
            </a:r>
            <a:r>
              <a:rPr lang="en-US" dirty="0" err="1"/>
              <a:t>hình</a:t>
            </a:r>
            <a:r>
              <a:rPr lang="en-US" dirty="0"/>
              <a:t> </a:t>
            </a:r>
            <a:r>
              <a:rPr lang="en-US" dirty="0" err="1"/>
              <a:t>thu</a:t>
            </a:r>
            <a:r>
              <a:rPr lang="en-US" dirty="0"/>
              <a:t> đ</a:t>
            </a:r>
            <a:r>
              <a:rPr lang="vi-VN" dirty="0"/>
              <a:t>ư</a:t>
            </a:r>
            <a:r>
              <a:rPr lang="en-US" dirty="0" err="1"/>
              <a:t>ợc</a:t>
            </a:r>
            <a:r>
              <a:rPr lang="en-US" dirty="0"/>
              <a:t> </a:t>
            </a:r>
            <a:r>
              <a:rPr lang="en-US" dirty="0" err="1"/>
              <a:t>từ</a:t>
            </a:r>
            <a:r>
              <a:rPr lang="en-US" dirty="0"/>
              <a:t> video camera, </a:t>
            </a:r>
            <a:r>
              <a:rPr lang="en-US" dirty="0" err="1"/>
              <a:t>chúng</a:t>
            </a:r>
            <a:r>
              <a:rPr lang="en-US" dirty="0"/>
              <a:t> </a:t>
            </a:r>
            <a:r>
              <a:rPr lang="en-US" dirty="0" err="1"/>
              <a:t>em</a:t>
            </a:r>
            <a:r>
              <a:rPr lang="en-US" dirty="0"/>
              <a:t> </a:t>
            </a:r>
            <a:r>
              <a:rPr lang="en-US" dirty="0" err="1"/>
              <a:t>xử</a:t>
            </a:r>
            <a:r>
              <a:rPr lang="en-US" dirty="0"/>
              <a:t> </a:t>
            </a:r>
            <a:r>
              <a:rPr lang="en-US" dirty="0" err="1"/>
              <a:t>lí</a:t>
            </a:r>
            <a:r>
              <a:rPr lang="en-US" dirty="0"/>
              <a:t> </a:t>
            </a:r>
            <a:r>
              <a:rPr lang="en-US" dirty="0" err="1"/>
              <a:t>hình</a:t>
            </a:r>
            <a:r>
              <a:rPr lang="en-US" dirty="0"/>
              <a:t> ảnh </a:t>
            </a:r>
            <a:r>
              <a:rPr lang="en-US" dirty="0" err="1"/>
              <a:t>thu</a:t>
            </a:r>
            <a:r>
              <a:rPr lang="en-US" dirty="0"/>
              <a:t> đ</a:t>
            </a:r>
            <a:r>
              <a:rPr lang="vi-VN" dirty="0"/>
              <a:t>ư</a:t>
            </a:r>
            <a:r>
              <a:rPr lang="en-US" dirty="0" err="1"/>
              <a:t>ợc</a:t>
            </a:r>
            <a:r>
              <a:rPr lang="en-US" dirty="0"/>
              <a:t> qua </a:t>
            </a:r>
            <a:r>
              <a:rPr lang="en-US" dirty="0" err="1"/>
              <a:t>một</a:t>
            </a:r>
            <a:r>
              <a:rPr lang="en-US" dirty="0"/>
              <a:t> </a:t>
            </a:r>
            <a:r>
              <a:rPr lang="en-US" dirty="0" err="1"/>
              <a:t>số</a:t>
            </a:r>
            <a:r>
              <a:rPr lang="en-US" dirty="0"/>
              <a:t> b</a:t>
            </a:r>
            <a:r>
              <a:rPr lang="vi-VN" dirty="0"/>
              <a:t>ư</a:t>
            </a:r>
            <a:r>
              <a:rPr lang="en-US" dirty="0" err="1"/>
              <a:t>ớc</a:t>
            </a:r>
            <a:r>
              <a:rPr lang="en-US" dirty="0"/>
              <a:t> </a:t>
            </a:r>
            <a:r>
              <a:rPr lang="en-US" dirty="0" err="1"/>
              <a:t>nh</a:t>
            </a:r>
            <a:r>
              <a:rPr lang="vi-VN" dirty="0"/>
              <a:t>ư</a:t>
            </a:r>
            <a:r>
              <a:rPr lang="en-US" dirty="0"/>
              <a:t> …. </a:t>
            </a:r>
            <a:r>
              <a:rPr lang="en-US" dirty="0" err="1"/>
              <a:t>Cuối</a:t>
            </a:r>
            <a:r>
              <a:rPr lang="en-US" dirty="0"/>
              <a:t> </a:t>
            </a:r>
            <a:r>
              <a:rPr lang="en-US" dirty="0" err="1"/>
              <a:t>cùng</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trên</a:t>
            </a:r>
            <a:r>
              <a:rPr lang="en-US" dirty="0"/>
              <a:t> </a:t>
            </a:r>
            <a:r>
              <a:rPr lang="en-US" dirty="0" err="1"/>
              <a:t>khung</a:t>
            </a:r>
            <a:r>
              <a:rPr lang="en-US" dirty="0"/>
              <a:t> </a:t>
            </a:r>
            <a:r>
              <a:rPr lang="en-US" dirty="0" err="1"/>
              <a:t>hình</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55</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Minh </a:t>
            </a:r>
            <a:r>
              <a:rPr lang="en-US" dirty="0" err="1"/>
              <a:t>họa</a:t>
            </a:r>
            <a:r>
              <a:rPr lang="en-US" dirty="0"/>
              <a:t> các b</a:t>
            </a:r>
            <a:r>
              <a:rPr lang="vi-VN" dirty="0"/>
              <a:t>ư</a:t>
            </a:r>
            <a:r>
              <a:rPr lang="en-US" dirty="0" err="1"/>
              <a:t>ớc</a:t>
            </a:r>
            <a:r>
              <a:rPr lang="en-US" dirty="0"/>
              <a:t> </a:t>
            </a:r>
            <a:r>
              <a:rPr lang="en-US" dirty="0" err="1"/>
              <a:t>xử</a:t>
            </a:r>
            <a:r>
              <a:rPr lang="en-US" dirty="0"/>
              <a:t> </a:t>
            </a:r>
            <a:r>
              <a:rPr lang="en-US" dirty="0" err="1"/>
              <a:t>lí</a:t>
            </a:r>
            <a:r>
              <a:rPr lang="en-US" dirty="0"/>
              <a:t> </a:t>
            </a:r>
            <a:r>
              <a:rPr lang="en-US" dirty="0" err="1"/>
              <a:t>nh</a:t>
            </a:r>
            <a:r>
              <a:rPr lang="vi-VN" dirty="0"/>
              <a:t>ư</a:t>
            </a:r>
            <a:r>
              <a:rPr lang="en-US" dirty="0"/>
              <a:t> </a:t>
            </a:r>
            <a:r>
              <a:rPr lang="en-US" dirty="0" err="1"/>
              <a:t>sau</a:t>
            </a:r>
            <a:r>
              <a:rPr lang="en-US" dirty="0"/>
              <a:t>:</a:t>
            </a:r>
          </a:p>
          <a:p>
            <a:r>
              <a:rPr lang="en-US" dirty="0"/>
              <a:t>A: ảnh mask đ</a:t>
            </a:r>
            <a:r>
              <a:rPr lang="vi-VN" dirty="0"/>
              <a:t>ư</a:t>
            </a:r>
            <a:r>
              <a:rPr lang="en-US" dirty="0" err="1"/>
              <a:t>ợc</a:t>
            </a:r>
            <a:r>
              <a:rPr lang="en-US" dirty="0"/>
              <a:t> </a:t>
            </a:r>
            <a:r>
              <a:rPr lang="en-US" dirty="0" err="1"/>
              <a:t>lọc</a:t>
            </a:r>
            <a:r>
              <a:rPr lang="en-US" dirty="0"/>
              <a:t> </a:t>
            </a:r>
            <a:r>
              <a:rPr lang="en-US" dirty="0" err="1"/>
              <a:t>theo</a:t>
            </a:r>
            <a:r>
              <a:rPr lang="en-US" dirty="0"/>
              <a:t> ng</a:t>
            </a:r>
            <a:r>
              <a:rPr lang="vi-VN" dirty="0"/>
              <a:t>ư</a:t>
            </a:r>
            <a:r>
              <a:rPr lang="en-US" dirty="0" err="1"/>
              <a:t>ỡng</a:t>
            </a:r>
            <a:r>
              <a:rPr lang="en-US" dirty="0"/>
              <a:t> </a:t>
            </a:r>
            <a:r>
              <a:rPr lang="en-US" dirty="0" err="1"/>
              <a:t>màu</a:t>
            </a:r>
            <a:endParaRPr lang="en-US" dirty="0"/>
          </a:p>
          <a:p>
            <a:r>
              <a:rPr lang="en-US" dirty="0"/>
              <a:t>B: Ảnh </a:t>
            </a:r>
            <a:r>
              <a:rPr lang="en-US" dirty="0" err="1"/>
              <a:t>sau</a:t>
            </a:r>
            <a:r>
              <a:rPr lang="en-US" dirty="0"/>
              <a:t> khi lấy </a:t>
            </a:r>
            <a:r>
              <a:rPr lang="en-US" dirty="0" err="1"/>
              <a:t>mẫu</a:t>
            </a:r>
            <a:r>
              <a:rPr lang="en-US" dirty="0"/>
              <a:t> </a:t>
            </a:r>
            <a:r>
              <a:rPr lang="en-US" dirty="0" err="1"/>
              <a:t>và</a:t>
            </a:r>
            <a:r>
              <a:rPr lang="en-US" dirty="0"/>
              <a:t> </a:t>
            </a:r>
            <a:r>
              <a:rPr lang="en-US" dirty="0" err="1"/>
              <a:t>đã</a:t>
            </a:r>
            <a:r>
              <a:rPr lang="en-US" dirty="0"/>
              <a:t> </a:t>
            </a:r>
            <a:r>
              <a:rPr lang="en-US" dirty="0" err="1"/>
              <a:t>chuyển</a:t>
            </a:r>
            <a:r>
              <a:rPr lang="en-US" dirty="0"/>
              <a:t> sang </a:t>
            </a:r>
            <a:r>
              <a:rPr lang="en-US" dirty="0" err="1"/>
              <a:t>hệ</a:t>
            </a:r>
            <a:r>
              <a:rPr lang="en-US" dirty="0"/>
              <a:t> HSV</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C: </a:t>
            </a:r>
            <a:r>
              <a:rPr lang="fr-FR" sz="1200" b="0" i="0" kern="1200" dirty="0" err="1">
                <a:solidFill>
                  <a:schemeClr val="tx1"/>
                </a:solidFill>
                <a:effectLst/>
                <a:latin typeface="Lato Light" charset="0"/>
                <a:ea typeface="+mn-ea"/>
                <a:cs typeface="+mn-cs"/>
              </a:rPr>
              <a:t>Chồng</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ảnh</a:t>
            </a:r>
            <a:r>
              <a:rPr lang="fr-FR" sz="1200" b="0" i="0" kern="1200" dirty="0">
                <a:solidFill>
                  <a:schemeClr val="tx1"/>
                </a:solidFill>
                <a:effectLst/>
                <a:latin typeface="Lato Light" charset="0"/>
                <a:ea typeface="+mn-ea"/>
                <a:cs typeface="+mn-cs"/>
              </a:rPr>
              <a:t> A </a:t>
            </a:r>
            <a:r>
              <a:rPr lang="fr-FR" sz="1200" b="0" i="0" kern="1200" dirty="0" err="1">
                <a:solidFill>
                  <a:schemeClr val="tx1"/>
                </a:solidFill>
                <a:effectLst/>
                <a:latin typeface="Lato Light" charset="0"/>
                <a:ea typeface="+mn-ea"/>
                <a:cs typeface="+mn-cs"/>
              </a:rPr>
              <a:t>lên</a:t>
            </a:r>
            <a:r>
              <a:rPr lang="fr-FR" sz="1200" b="0" i="0" kern="1200" dirty="0">
                <a:solidFill>
                  <a:schemeClr val="tx1"/>
                </a:solidFill>
                <a:effectLst/>
                <a:latin typeface="Lato Light" charset="0"/>
                <a:ea typeface="+mn-ea"/>
                <a:cs typeface="+mn-cs"/>
              </a:rPr>
              <a:t> B</a:t>
            </a:r>
          </a:p>
          <a:p>
            <a:r>
              <a:rPr lang="fr-FR" sz="1200" b="0" i="0" kern="1200" dirty="0">
                <a:solidFill>
                  <a:schemeClr val="tx1"/>
                </a:solidFill>
                <a:effectLst/>
                <a:latin typeface="Lato Light" charset="0"/>
                <a:ea typeface="+mn-ea"/>
                <a:cs typeface="+mn-cs"/>
              </a:rPr>
              <a:t>D: </a:t>
            </a:r>
            <a:r>
              <a:rPr lang="fr-FR" sz="1200" b="0" i="0" kern="1200" dirty="0" err="1">
                <a:solidFill>
                  <a:schemeClr val="tx1"/>
                </a:solidFill>
                <a:effectLst/>
                <a:latin typeface="Lato Light" charset="0"/>
                <a:ea typeface="+mn-ea"/>
                <a:cs typeface="+mn-cs"/>
              </a:rPr>
              <a:t>lọc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nhiễu</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Tuy </a:t>
            </a:r>
            <a:r>
              <a:rPr lang="fr-FR" sz="1200" b="0" i="0" kern="1200" dirty="0" err="1">
                <a:solidFill>
                  <a:schemeClr val="tx1"/>
                </a:solidFill>
                <a:effectLst/>
                <a:latin typeface="Lato Light" charset="0"/>
                <a:ea typeface="+mn-ea"/>
                <a:cs typeface="+mn-cs"/>
              </a:rPr>
              <a:t>nhiên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cách</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làm</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này</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còn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hạn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chế</a:t>
            </a:r>
            <a:r>
              <a:rPr lang="fr-FR" sz="1200" b="0" i="0" kern="1200" dirty="0">
                <a:solidFill>
                  <a:schemeClr val="tx1"/>
                </a:solidFill>
                <a:effectLst/>
                <a:latin typeface="Lato Light" charset="0"/>
                <a:ea typeface="+mn-ea"/>
                <a:cs typeface="+mn-cs"/>
              </a:rPr>
              <a:t> là </a:t>
            </a:r>
            <a:r>
              <a:rPr lang="fr-FR" sz="1200" b="0" i="0" kern="1200" dirty="0" err="1">
                <a:solidFill>
                  <a:schemeClr val="tx1"/>
                </a:solidFill>
                <a:effectLst/>
                <a:latin typeface="Lato Light" charset="0"/>
                <a:ea typeface="+mn-ea"/>
                <a:cs typeface="+mn-cs"/>
              </a:rPr>
              <a:t>phụ</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thuộc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vào</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điều</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kiện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môi</a:t>
            </a:r>
            <a:r>
              <a:rPr lang="fr-FR" sz="1200" b="0" i="0" kern="1200" dirty="0">
                <a:solidFill>
                  <a:schemeClr val="tx1"/>
                </a:solidFill>
                <a:effectLst/>
                <a:latin typeface="Lato Light" charset="0"/>
                <a:ea typeface="+mn-ea"/>
                <a:cs typeface="+mn-cs"/>
              </a:rPr>
              <a:t> tr</a:t>
            </a:r>
            <a:r>
              <a:rPr lang="vi-VN" sz="1200" b="0" i="0" kern="1200" dirty="0">
                <a:solidFill>
                  <a:schemeClr val="tx1"/>
                </a:solidFill>
                <a:effectLst/>
                <a:latin typeface="Lato Light" charset="0"/>
                <a:ea typeface="+mn-ea"/>
                <a:cs typeface="+mn-cs"/>
              </a:rPr>
              <a:t>ư</a:t>
            </a:r>
            <a:r>
              <a:rPr lang="en-US" sz="1200" b="0" i="0" kern="1200" dirty="0" err="1">
                <a:solidFill>
                  <a:schemeClr val="tx1"/>
                </a:solidFill>
                <a:effectLst/>
                <a:latin typeface="Lato Light" charset="0"/>
                <a:ea typeface="+mn-ea"/>
                <a:cs typeface="+mn-cs"/>
              </a:rPr>
              <a:t>ờng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và</a:t>
            </a:r>
            <a:r>
              <a:rPr lang="en-US" sz="1200" b="0" i="0" kern="1200" dirty="0">
                <a:solidFill>
                  <a:schemeClr val="tx1"/>
                </a:solidFill>
                <a:effectLst/>
                <a:latin typeface="Lato Light" charset="0"/>
                <a:ea typeface="+mn-ea"/>
                <a:cs typeface="+mn-cs"/>
              </a:rPr>
              <a:t> không </a:t>
            </a:r>
            <a:r>
              <a:rPr lang="en-US" sz="1200" b="0" i="0" kern="1200" dirty="0" err="1">
                <a:solidFill>
                  <a:schemeClr val="tx1"/>
                </a:solidFill>
                <a:effectLst/>
                <a:latin typeface="Lato Light" charset="0"/>
                <a:ea typeface="+mn-ea"/>
                <a:cs typeface="+mn-cs"/>
              </a:rPr>
              <a:t>phải</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vật</a:t>
            </a:r>
            <a:r>
              <a:rPr lang="en-US" sz="1200" b="0" i="0" kern="1200" dirty="0">
                <a:solidFill>
                  <a:schemeClr val="tx1"/>
                </a:solidFill>
                <a:effectLst/>
                <a:latin typeface="Lato Light" charset="0"/>
                <a:ea typeface="+mn-ea"/>
                <a:cs typeface="+mn-cs"/>
              </a:rPr>
              <a:t> nào cũng là đ</a:t>
            </a:r>
            <a:r>
              <a:rPr lang="vi-VN" sz="1200" b="0" i="0" kern="1200" dirty="0">
                <a:solidFill>
                  <a:schemeClr val="tx1"/>
                </a:solidFill>
                <a:effectLst/>
                <a:latin typeface="Lato Light" charset="0"/>
                <a:ea typeface="+mn-ea"/>
                <a:cs typeface="+mn-cs"/>
              </a:rPr>
              <a:t>ơ</a:t>
            </a:r>
            <a:r>
              <a:rPr lang="en-US" sz="1200" b="0" i="0" kern="1200" dirty="0">
                <a:solidFill>
                  <a:schemeClr val="tx1"/>
                </a:solidFill>
                <a:effectLst/>
                <a:latin typeface="Lato Light" charset="0"/>
                <a:ea typeface="+mn-ea"/>
                <a:cs typeface="+mn-cs"/>
              </a:rPr>
              <a:t>n </a:t>
            </a:r>
            <a:r>
              <a:rPr lang="en-US" sz="1200" b="0" i="0" kern="1200" dirty="0" err="1">
                <a:solidFill>
                  <a:schemeClr val="tx1"/>
                </a:solidFill>
                <a:effectLst/>
                <a:latin typeface="Lato Light" charset="0"/>
                <a:ea typeface="+mn-ea"/>
                <a:cs typeface="+mn-cs"/>
              </a:rPr>
              <a:t>màu</a:t>
            </a:r>
            <a:r>
              <a:rPr lang="en-US" sz="1200" b="0" i="0" kern="1200" dirty="0">
                <a:solidFill>
                  <a:schemeClr val="tx1"/>
                </a:solidFill>
                <a:effectLst/>
                <a:latin typeface="Lato Light" charset="0"/>
                <a:ea typeface="+mn-ea"/>
                <a:cs typeface="+mn-cs"/>
              </a:rPr>
              <a:t>.</a:t>
            </a:r>
          </a:p>
          <a:p>
            <a:r>
              <a:rPr lang="en-US" sz="1200" b="0" i="0" kern="1200" dirty="0" err="1">
                <a:solidFill>
                  <a:schemeClr val="tx1"/>
                </a:solidFill>
                <a:effectLst/>
                <a:latin typeface="Lato Light" charset="0"/>
                <a:ea typeface="+mn-ea"/>
                <a:cs typeface="+mn-cs"/>
              </a:rPr>
              <a:t>Chính</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vì</a:t>
            </a:r>
            <a:r>
              <a:rPr lang="en-US" sz="1200" b="0" i="0" kern="1200" dirty="0">
                <a:solidFill>
                  <a:schemeClr val="tx1"/>
                </a:solidFill>
                <a:effectLst/>
                <a:latin typeface="Lato Light" charset="0"/>
                <a:ea typeface="+mn-ea"/>
                <a:cs typeface="+mn-cs"/>
              </a:rPr>
              <a:t> thế </a:t>
            </a:r>
            <a:r>
              <a:rPr lang="en-US" sz="1200" b="0" i="0" kern="1200" dirty="0" err="1">
                <a:solidFill>
                  <a:schemeClr val="tx1"/>
                </a:solidFill>
                <a:effectLst/>
                <a:latin typeface="Lato Light" charset="0"/>
                <a:ea typeface="+mn-ea"/>
                <a:cs typeface="+mn-cs"/>
              </a:rPr>
              <a:t>chúng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em</a:t>
            </a:r>
            <a:r>
              <a:rPr lang="en-US" sz="1200" b="0" i="0" kern="1200" dirty="0">
                <a:solidFill>
                  <a:schemeClr val="tx1"/>
                </a:solidFill>
                <a:effectLst/>
                <a:latin typeface="Lato Light" charset="0"/>
                <a:ea typeface="+mn-ea"/>
                <a:cs typeface="+mn-cs"/>
              </a:rPr>
              <a:t> thử </a:t>
            </a:r>
            <a:r>
              <a:rPr lang="en-US" sz="1200" b="0" i="0" kern="1200" dirty="0" err="1">
                <a:solidFill>
                  <a:schemeClr val="tx1"/>
                </a:solidFill>
                <a:effectLst/>
                <a:latin typeface="Lato Light" charset="0"/>
                <a:ea typeface="+mn-ea"/>
                <a:cs typeface="+mn-cs"/>
              </a:rPr>
              <a:t>nghiệm</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cách</a:t>
            </a:r>
            <a:r>
              <a:rPr lang="en-US" sz="1200" b="0" i="0" kern="1200" dirty="0">
                <a:solidFill>
                  <a:schemeClr val="tx1"/>
                </a:solidFill>
                <a:effectLst/>
                <a:latin typeface="Lato Light" charset="0"/>
                <a:ea typeface="+mn-ea"/>
                <a:cs typeface="+mn-cs"/>
              </a:rPr>
              <a:t> làm </a:t>
            </a:r>
            <a:r>
              <a:rPr lang="en-US" sz="1200" b="0" i="0" kern="1200" dirty="0" err="1">
                <a:solidFill>
                  <a:schemeClr val="tx1"/>
                </a:solidFill>
                <a:effectLst/>
                <a:latin typeface="Lato Light" charset="0"/>
                <a:ea typeface="+mn-ea"/>
                <a:cs typeface="+mn-cs"/>
              </a:rPr>
              <a:t>thứ</a:t>
            </a:r>
            <a:r>
              <a:rPr lang="en-US" sz="1200" b="0" i="0" kern="1200" dirty="0">
                <a:solidFill>
                  <a:schemeClr val="tx1"/>
                </a:solidFill>
                <a:effectLst/>
                <a:latin typeface="Lato Light" charset="0"/>
                <a:ea typeface="+mn-ea"/>
                <a:cs typeface="+mn-cs"/>
              </a:rPr>
              <a:t> 2</a:t>
            </a:r>
            <a:endParaRPr lang="fr-FR" sz="1200" b="0" i="0" kern="1200" dirty="0">
              <a:solidFill>
                <a:schemeClr val="tx1"/>
              </a:solidFill>
              <a:effectLst/>
              <a:latin typeface="Lato Light"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56</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Vuforia </a:t>
            </a:r>
            <a:r>
              <a:rPr lang="en-US" dirty="0" err="1"/>
              <a:t>hỗ</a:t>
            </a:r>
            <a:r>
              <a:rPr lang="en-US" dirty="0"/>
              <a:t> </a:t>
            </a:r>
            <a:r>
              <a:rPr lang="en-US" dirty="0" err="1"/>
              <a:t>trợ</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vật</a:t>
            </a:r>
            <a:r>
              <a:rPr lang="en-US" dirty="0"/>
              <a:t> có </a:t>
            </a:r>
            <a:r>
              <a:rPr lang="en-US" dirty="0" err="1"/>
              <a:t>họa</a:t>
            </a:r>
            <a:r>
              <a:rPr lang="en-US" dirty="0"/>
              <a:t> </a:t>
            </a:r>
            <a:r>
              <a:rPr lang="en-US" dirty="0" err="1"/>
              <a:t>tiết</a:t>
            </a:r>
            <a:r>
              <a:rPr lang="en-US" dirty="0"/>
              <a:t> </a:t>
            </a:r>
            <a:r>
              <a:rPr lang="en-US" dirty="0" err="1"/>
              <a:t>phức</a:t>
            </a:r>
            <a:r>
              <a:rPr lang="en-US" dirty="0"/>
              <a:t> </a:t>
            </a:r>
            <a:r>
              <a:rPr lang="en-US" dirty="0" err="1"/>
              <a:t>tạp</a:t>
            </a:r>
            <a:r>
              <a:rPr lang="en-US" dirty="0"/>
              <a:t>, ảnh có </a:t>
            </a:r>
            <a:r>
              <a:rPr lang="en-US" dirty="0" err="1"/>
              <a:t>độ</a:t>
            </a:r>
            <a:r>
              <a:rPr lang="en-US" dirty="0"/>
              <a:t> t</a:t>
            </a:r>
            <a:r>
              <a:rPr lang="vi-VN" dirty="0"/>
              <a:t>ư</a:t>
            </a:r>
            <a:r>
              <a:rPr lang="en-US" dirty="0" err="1"/>
              <a:t>ơng</a:t>
            </a:r>
            <a:r>
              <a:rPr lang="en-US" dirty="0"/>
              <a:t> </a:t>
            </a:r>
            <a:r>
              <a:rPr lang="en-US" dirty="0" err="1"/>
              <a:t>phản</a:t>
            </a:r>
            <a:r>
              <a:rPr lang="en-US" dirty="0"/>
              <a:t> </a:t>
            </a:r>
            <a:r>
              <a:rPr lang="en-US" dirty="0" err="1"/>
              <a:t>càng</a:t>
            </a:r>
            <a:r>
              <a:rPr lang="en-US" dirty="0"/>
              <a:t> </a:t>
            </a:r>
            <a:r>
              <a:rPr lang="en-US" dirty="0" err="1"/>
              <a:t>cao</a:t>
            </a:r>
            <a:r>
              <a:rPr lang="en-US" dirty="0"/>
              <a:t> </a:t>
            </a:r>
            <a:r>
              <a:rPr lang="en-US" dirty="0" err="1"/>
              <a:t>và</a:t>
            </a:r>
            <a:r>
              <a:rPr lang="en-US" dirty="0"/>
              <a:t> chi </a:t>
            </a:r>
            <a:r>
              <a:rPr lang="en-US" dirty="0" err="1"/>
              <a:t>tiết</a:t>
            </a:r>
            <a:r>
              <a:rPr lang="en-US" dirty="0"/>
              <a:t> </a:t>
            </a:r>
            <a:r>
              <a:rPr lang="en-US" dirty="0" err="1"/>
              <a:t>càng</a:t>
            </a:r>
            <a:r>
              <a:rPr lang="en-US" dirty="0"/>
              <a:t> </a:t>
            </a:r>
            <a:r>
              <a:rPr lang="en-US" dirty="0" err="1"/>
              <a:t>tốt</a:t>
            </a:r>
            <a:r>
              <a:rPr lang="en-US" dirty="0"/>
              <a:t> thì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sẽ</a:t>
            </a:r>
            <a:r>
              <a:rPr lang="en-US" dirty="0"/>
              <a:t> </a:t>
            </a:r>
            <a:r>
              <a:rPr lang="en-US" dirty="0" err="1"/>
              <a:t>càng</a:t>
            </a:r>
            <a:r>
              <a:rPr lang="en-US" dirty="0"/>
              <a:t> </a:t>
            </a:r>
            <a:r>
              <a:rPr lang="en-US" dirty="0" err="1"/>
              <a:t>tốt</a:t>
            </a:r>
            <a:endParaRPr lang="en-US" dirty="0"/>
          </a:p>
          <a:p>
            <a:r>
              <a:rPr lang="en-US" dirty="0" err="1"/>
              <a:t>Cách</a:t>
            </a:r>
            <a:r>
              <a:rPr lang="en-US" dirty="0"/>
              <a:t> </a:t>
            </a:r>
            <a:r>
              <a:rPr lang="en-US" dirty="0" err="1"/>
              <a:t>giải</a:t>
            </a:r>
            <a:r>
              <a:rPr lang="en-US" dirty="0"/>
              <a:t> </a:t>
            </a:r>
            <a:r>
              <a:rPr lang="en-US" dirty="0" err="1"/>
              <a:t>quyết</a:t>
            </a:r>
            <a:r>
              <a:rPr lang="en-US" dirty="0"/>
              <a:t> đ</a:t>
            </a:r>
            <a:r>
              <a:rPr lang="vi-VN" dirty="0"/>
              <a:t>ư</a:t>
            </a:r>
            <a:r>
              <a:rPr lang="en-US" dirty="0" err="1"/>
              <a:t>ợc</a:t>
            </a:r>
            <a:r>
              <a:rPr lang="en-US" dirty="0"/>
              <a:t> </a:t>
            </a:r>
            <a:r>
              <a:rPr lang="en-US" dirty="0" err="1"/>
              <a:t>vấn</a:t>
            </a:r>
            <a:r>
              <a:rPr lang="en-US" dirty="0"/>
              <a:t> </a:t>
            </a:r>
            <a:r>
              <a:rPr lang="en-US" dirty="0" err="1"/>
              <a:t>đề</a:t>
            </a:r>
            <a:r>
              <a:rPr lang="en-US" dirty="0"/>
              <a:t> ảnh đ</a:t>
            </a:r>
            <a:r>
              <a:rPr lang="vi-VN" dirty="0"/>
              <a:t>ơ</a:t>
            </a:r>
            <a:r>
              <a:rPr lang="en-US" dirty="0"/>
              <a:t>n </a:t>
            </a:r>
            <a:r>
              <a:rPr lang="en-US" dirty="0" err="1"/>
              <a:t>màu</a:t>
            </a:r>
            <a:r>
              <a:rPr lang="en-US" dirty="0"/>
              <a:t>, </a:t>
            </a:r>
            <a:r>
              <a:rPr lang="en-US" dirty="0" err="1"/>
              <a:t>tuy</a:t>
            </a:r>
            <a:r>
              <a:rPr lang="en-US" dirty="0"/>
              <a:t> </a:t>
            </a:r>
            <a:r>
              <a:rPr lang="en-US" dirty="0" err="1"/>
              <a:t>nhiên</a:t>
            </a:r>
            <a:r>
              <a:rPr lang="en-US" dirty="0"/>
              <a:t> </a:t>
            </a:r>
            <a:r>
              <a:rPr lang="en-US" dirty="0" err="1"/>
              <a:t>vẫn</a:t>
            </a:r>
            <a:r>
              <a:rPr lang="en-US" dirty="0"/>
              <a:t> còn </a:t>
            </a:r>
            <a:r>
              <a:rPr lang="en-US" dirty="0" err="1"/>
              <a:t>phụ</a:t>
            </a:r>
            <a:r>
              <a:rPr lang="en-US" dirty="0"/>
              <a:t> </a:t>
            </a:r>
            <a:r>
              <a:rPr lang="en-US" dirty="0" err="1"/>
              <a:t>thuộc</a:t>
            </a:r>
            <a:r>
              <a:rPr lang="en-US" dirty="0"/>
              <a:t> vào </a:t>
            </a:r>
            <a:r>
              <a:rPr lang="en-US" dirty="0" err="1"/>
              <a:t>ánh</a:t>
            </a:r>
            <a:r>
              <a:rPr lang="en-US" dirty="0"/>
              <a:t> </a:t>
            </a:r>
            <a:r>
              <a:rPr lang="en-US" dirty="0" err="1"/>
              <a:t>sáng</a:t>
            </a:r>
            <a:r>
              <a:rPr lang="en-US" dirty="0"/>
              <a:t> </a:t>
            </a:r>
            <a:r>
              <a:rPr lang="en-US" dirty="0" err="1"/>
              <a:t>môi</a:t>
            </a:r>
            <a:r>
              <a:rPr lang="en-US" dirty="0"/>
              <a:t> tr</a:t>
            </a:r>
            <a:r>
              <a:rPr lang="vi-VN" dirty="0"/>
              <a:t>ư</a:t>
            </a:r>
            <a:r>
              <a:rPr lang="en-US" dirty="0" err="1"/>
              <a:t>ờng</a:t>
            </a:r>
            <a:r>
              <a:rPr lang="en-US" dirty="0"/>
              <a:t>, </a:t>
            </a:r>
            <a:r>
              <a:rPr lang="en-US" dirty="0" err="1"/>
              <a:t>đồng</a:t>
            </a:r>
            <a:r>
              <a:rPr lang="en-US" dirty="0"/>
              <a:t> </a:t>
            </a:r>
            <a:r>
              <a:rPr lang="en-US" dirty="0" err="1"/>
              <a:t>thời</a:t>
            </a:r>
            <a:r>
              <a:rPr lang="en-US" dirty="0"/>
              <a:t> </a:t>
            </a:r>
            <a:r>
              <a:rPr lang="en-US" dirty="0" err="1"/>
              <a:t>chúng</a:t>
            </a:r>
            <a:r>
              <a:rPr lang="en-US" dirty="0"/>
              <a:t> </a:t>
            </a:r>
            <a:r>
              <a:rPr lang="en-US" dirty="0" err="1"/>
              <a:t>em</a:t>
            </a:r>
            <a:r>
              <a:rPr lang="en-US" dirty="0"/>
              <a:t> </a:t>
            </a:r>
            <a:r>
              <a:rPr lang="en-US" dirty="0" err="1"/>
              <a:t>gặp</a:t>
            </a:r>
            <a:r>
              <a:rPr lang="en-US" dirty="0"/>
              <a:t> </a:t>
            </a:r>
            <a:r>
              <a:rPr lang="en-US" dirty="0" err="1"/>
              <a:t>khó</a:t>
            </a:r>
            <a:r>
              <a:rPr lang="en-US" dirty="0"/>
              <a:t> </a:t>
            </a:r>
            <a:r>
              <a:rPr lang="en-US" dirty="0" err="1"/>
              <a:t>khăn</a:t>
            </a:r>
            <a:r>
              <a:rPr lang="en-US" dirty="0"/>
              <a:t> trong </a:t>
            </a:r>
            <a:r>
              <a:rPr lang="en-US" dirty="0" err="1"/>
              <a:t>việc</a:t>
            </a:r>
            <a:r>
              <a:rPr lang="en-US" dirty="0"/>
              <a:t> lấy đúng </a:t>
            </a:r>
            <a:r>
              <a:rPr lang="en-US" dirty="0" err="1"/>
              <a:t>kết</a:t>
            </a:r>
            <a:r>
              <a:rPr lang="en-US" dirty="0"/>
              <a:t> </a:t>
            </a:r>
            <a:r>
              <a:rPr lang="en-US" dirty="0" err="1"/>
              <a:t>quả</a:t>
            </a:r>
            <a:r>
              <a:rPr lang="en-US" dirty="0"/>
              <a:t> đầu ra </a:t>
            </a:r>
            <a:r>
              <a:rPr lang="en-US" dirty="0" err="1"/>
              <a:t>nh</a:t>
            </a:r>
            <a:r>
              <a:rPr lang="vi-VN" dirty="0"/>
              <a:t>ư</a:t>
            </a:r>
            <a:r>
              <a:rPr lang="en-US" dirty="0"/>
              <a:t> </a:t>
            </a:r>
            <a:r>
              <a:rPr lang="en-US" dirty="0" err="1"/>
              <a:t>mong</a:t>
            </a:r>
            <a:r>
              <a:rPr lang="en-US" dirty="0"/>
              <a:t> muốn.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chuyển</a:t>
            </a:r>
            <a:r>
              <a:rPr lang="en-US" dirty="0"/>
              <a:t> sang </a:t>
            </a:r>
            <a:r>
              <a:rPr lang="en-US" dirty="0" err="1"/>
              <a:t>cách</a:t>
            </a:r>
            <a:r>
              <a:rPr lang="en-US" dirty="0"/>
              <a:t> </a:t>
            </a:r>
            <a:r>
              <a:rPr lang="en-US" dirty="0" err="1"/>
              <a:t>thứ</a:t>
            </a:r>
            <a:r>
              <a:rPr lang="en-US" dirty="0"/>
              <a:t> 3</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57</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58</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 </a:t>
            </a:r>
            <a:r>
              <a:rPr lang="en-US" dirty="0" err="1"/>
              <a:t>hệ</a:t>
            </a:r>
            <a:r>
              <a:rPr lang="en-US" dirty="0"/>
              <a:t> của các component </a:t>
            </a:r>
            <a:r>
              <a:rPr lang="en-US" dirty="0" err="1"/>
              <a:t>nh</a:t>
            </a:r>
            <a:r>
              <a:rPr lang="vi-VN" dirty="0"/>
              <a:t>ư</a:t>
            </a:r>
            <a:r>
              <a:rPr lang="en-US" dirty="0"/>
              <a:t> </a:t>
            </a:r>
            <a:r>
              <a:rPr lang="en-US" dirty="0" err="1"/>
              <a:t>sau</a:t>
            </a:r>
            <a:r>
              <a:rPr lang="en-US" dirty="0"/>
              <a:t>: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59</a:t>
            </a:fld>
            <a:endParaRPr lang="en-US"/>
          </a:p>
        </p:txBody>
      </p:sp>
    </p:spTree>
    <p:extLst>
      <p:ext uri="{BB962C8B-B14F-4D97-AF65-F5344CB8AC3E}">
        <p14:creationId xmlns:p14="http://schemas.microsoft.com/office/powerpoint/2010/main" val="2598277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171181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0.mp4"/><Relationship Id="rId7" Type="http://schemas.openxmlformats.org/officeDocument/2006/relationships/image" Target="../media/image19.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10.mp4"/><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9.mp4"/><Relationship Id="rId7" Type="http://schemas.openxmlformats.org/officeDocument/2006/relationships/image" Target="../media/image20.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26.jpeg"/><Relationship Id="rId4" Type="http://schemas.openxmlformats.org/officeDocument/2006/relationships/video" Target="../media/media9.mp4"/><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3.mp4"/><Relationship Id="rId7" Type="http://schemas.openxmlformats.org/officeDocument/2006/relationships/image" Target="../media/image23.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13.mp4"/><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6.mp4"/><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5.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video" Target="../media/media15.mp4"/><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5.mp4"/><Relationship Id="rId7" Type="http://schemas.openxmlformats.org/officeDocument/2006/relationships/slideLayout" Target="../slideLayouts/slideLayout2.xml"/><Relationship Id="rId12" Type="http://schemas.openxmlformats.org/officeDocument/2006/relationships/image" Target="../media/image18.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video" Target="../media/media6.mp4"/><Relationship Id="rId11" Type="http://schemas.openxmlformats.org/officeDocument/2006/relationships/image" Target="../media/image17.png"/><Relationship Id="rId5" Type="http://schemas.microsoft.com/office/2007/relationships/media" Target="../media/media6.mp4"/><Relationship Id="rId10" Type="http://schemas.openxmlformats.org/officeDocument/2006/relationships/image" Target="../media/image36.png"/><Relationship Id="rId4" Type="http://schemas.openxmlformats.org/officeDocument/2006/relationships/video" Target="../media/media5.mp4"/><Relationship Id="rId9"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51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46.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media" Target="../media/media22.mp4"/><Relationship Id="rId7" Type="http://schemas.openxmlformats.org/officeDocument/2006/relationships/image" Target="../media/image56.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video" Target="../media/media22.mp4"/></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media" Target="../media/media24.mp4"/><Relationship Id="rId7" Type="http://schemas.openxmlformats.org/officeDocument/2006/relationships/image" Target="../media/image58.png"/><Relationship Id="rId2" Type="http://schemas.openxmlformats.org/officeDocument/2006/relationships/video" Target="../media/media23.mp4"/><Relationship Id="rId1" Type="http://schemas.microsoft.com/office/2007/relationships/media" Target="../media/media23.mp4"/><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video" Target="../media/media24.mp4"/></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media" Target="../media/media26.mp4"/><Relationship Id="rId7" Type="http://schemas.openxmlformats.org/officeDocument/2006/relationships/image" Target="../media/image60.png"/><Relationship Id="rId2" Type="http://schemas.openxmlformats.org/officeDocument/2006/relationships/video" Target="../media/media25.mp4"/><Relationship Id="rId1" Type="http://schemas.microsoft.com/office/2007/relationships/media" Target="../media/media25.mp4"/><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video" Target="../media/media26.mp4"/></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video" Target="../media/media30.mp4"/><Relationship Id="rId13" Type="http://schemas.openxmlformats.org/officeDocument/2006/relationships/image" Target="../media/image64.png"/><Relationship Id="rId3" Type="http://schemas.microsoft.com/office/2007/relationships/media" Target="../media/media28.mp4"/><Relationship Id="rId7" Type="http://schemas.microsoft.com/office/2007/relationships/media" Target="../media/media30.mp4"/><Relationship Id="rId12" Type="http://schemas.openxmlformats.org/officeDocument/2006/relationships/image" Target="../media/image63.png"/><Relationship Id="rId2" Type="http://schemas.openxmlformats.org/officeDocument/2006/relationships/video" Target="../media/media27.mp4"/><Relationship Id="rId1" Type="http://schemas.microsoft.com/office/2007/relationships/media" Target="../media/media27.mp4"/><Relationship Id="rId6" Type="http://schemas.openxmlformats.org/officeDocument/2006/relationships/video" Target="../media/media29.mp4"/><Relationship Id="rId11" Type="http://schemas.openxmlformats.org/officeDocument/2006/relationships/image" Target="../media/image62.png"/><Relationship Id="rId5" Type="http://schemas.microsoft.com/office/2007/relationships/media" Target="../media/media29.mp4"/><Relationship Id="rId10" Type="http://schemas.openxmlformats.org/officeDocument/2006/relationships/notesSlide" Target="../notesSlides/notesSlide40.xml"/><Relationship Id="rId4" Type="http://schemas.openxmlformats.org/officeDocument/2006/relationships/video" Target="../media/media28.mp4"/><Relationship Id="rId9" Type="http://schemas.openxmlformats.org/officeDocument/2006/relationships/slideLayout" Target="../slideLayouts/slideLayout2.xml"/><Relationship Id="rId1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8" Type="http://schemas.openxmlformats.org/officeDocument/2006/relationships/video" Target="../media/media11.mp4"/><Relationship Id="rId13" Type="http://schemas.openxmlformats.org/officeDocument/2006/relationships/image" Target="../media/image22.png"/><Relationship Id="rId3" Type="http://schemas.microsoft.com/office/2007/relationships/media" Target="../media/media32.mp4"/><Relationship Id="rId7" Type="http://schemas.microsoft.com/office/2007/relationships/media" Target="../media/media11.mp4"/><Relationship Id="rId12" Type="http://schemas.openxmlformats.org/officeDocument/2006/relationships/image" Target="../media/image73.png"/><Relationship Id="rId2" Type="http://schemas.openxmlformats.org/officeDocument/2006/relationships/video" Target="../media/media31.mp4"/><Relationship Id="rId1" Type="http://schemas.microsoft.com/office/2007/relationships/media" Target="../media/media31.mp4"/><Relationship Id="rId6" Type="http://schemas.openxmlformats.org/officeDocument/2006/relationships/video" Target="../media/media10.mp4"/><Relationship Id="rId11" Type="http://schemas.openxmlformats.org/officeDocument/2006/relationships/image" Target="../media/image72.png"/><Relationship Id="rId5" Type="http://schemas.microsoft.com/office/2007/relationships/media" Target="../media/media10.mp4"/><Relationship Id="rId10" Type="http://schemas.openxmlformats.org/officeDocument/2006/relationships/notesSlide" Target="../notesSlides/notesSlide44.xml"/><Relationship Id="rId4" Type="http://schemas.openxmlformats.org/officeDocument/2006/relationships/video" Target="../media/media32.mp4"/><Relationship Id="rId9" Type="http://schemas.openxmlformats.org/officeDocument/2006/relationships/slideLayout" Target="../slideLayouts/slideLayout2.xml"/><Relationship Id="rId1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1.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75.png"/><Relationship Id="rId7" Type="http://schemas.openxmlformats.org/officeDocument/2006/relationships/image" Target="../media/image83.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58.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14.png"/><Relationship Id="rId3" Type="http://schemas.microsoft.com/office/2007/relationships/media" Target="../media/media3.mp4"/><Relationship Id="rId7" Type="http://schemas.microsoft.com/office/2007/relationships/media" Target="../media/media5.mp4"/><Relationship Id="rId12" Type="http://schemas.openxmlformats.org/officeDocument/2006/relationships/notesSlide" Target="../notesSlides/notesSlide7.xml"/><Relationship Id="rId17" Type="http://schemas.openxmlformats.org/officeDocument/2006/relationships/image" Target="../media/image18.png"/><Relationship Id="rId2" Type="http://schemas.openxmlformats.org/officeDocument/2006/relationships/video" Target="../media/media2.mp4"/><Relationship Id="rId16" Type="http://schemas.openxmlformats.org/officeDocument/2006/relationships/image" Target="../media/image17.png"/><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slideLayout" Target="../slideLayouts/slideLayout2.xml"/><Relationship Id="rId5" Type="http://schemas.microsoft.com/office/2007/relationships/media" Target="../media/media4.mp4"/><Relationship Id="rId15" Type="http://schemas.openxmlformats.org/officeDocument/2006/relationships/image" Target="../media/image16.png"/><Relationship Id="rId10" Type="http://schemas.openxmlformats.org/officeDocument/2006/relationships/video" Target="../media/media6.mp4"/><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video" Target="../media/media10.mp4"/><Relationship Id="rId13" Type="http://schemas.openxmlformats.org/officeDocument/2006/relationships/slideLayout" Target="../slideLayouts/slideLayout2.xml"/><Relationship Id="rId18" Type="http://schemas.openxmlformats.org/officeDocument/2006/relationships/image" Target="../media/image22.png"/><Relationship Id="rId3" Type="http://schemas.microsoft.com/office/2007/relationships/media" Target="../media/media8.mp4"/><Relationship Id="rId7" Type="http://schemas.microsoft.com/office/2007/relationships/media" Target="../media/media10.mp4"/><Relationship Id="rId12" Type="http://schemas.openxmlformats.org/officeDocument/2006/relationships/video" Target="../media/media12.mp4"/><Relationship Id="rId17" Type="http://schemas.openxmlformats.org/officeDocument/2006/relationships/image" Target="../media/image21.png"/><Relationship Id="rId2" Type="http://schemas.openxmlformats.org/officeDocument/2006/relationships/video" Target="../media/media7.mp4"/><Relationship Id="rId16" Type="http://schemas.openxmlformats.org/officeDocument/2006/relationships/image" Target="../media/image20.png"/><Relationship Id="rId20" Type="http://schemas.openxmlformats.org/officeDocument/2006/relationships/image" Target="../media/image24.png"/><Relationship Id="rId1" Type="http://schemas.microsoft.com/office/2007/relationships/media" Target="../media/media7.mp4"/><Relationship Id="rId6" Type="http://schemas.openxmlformats.org/officeDocument/2006/relationships/video" Target="../media/media9.mp4"/><Relationship Id="rId11" Type="http://schemas.microsoft.com/office/2007/relationships/media" Target="../media/media12.mp4"/><Relationship Id="rId5" Type="http://schemas.microsoft.com/office/2007/relationships/media" Target="../media/media9.mp4"/><Relationship Id="rId15" Type="http://schemas.openxmlformats.org/officeDocument/2006/relationships/image" Target="../media/image19.png"/><Relationship Id="rId10" Type="http://schemas.openxmlformats.org/officeDocument/2006/relationships/video" Target="../media/media11.mp4"/><Relationship Id="rId19" Type="http://schemas.openxmlformats.org/officeDocument/2006/relationships/image" Target="../media/image23.png"/><Relationship Id="rId4" Type="http://schemas.openxmlformats.org/officeDocument/2006/relationships/video" Target="../media/media8.mp4"/><Relationship Id="rId9" Type="http://schemas.microsoft.com/office/2007/relationships/media" Target="../media/media11.mp4"/><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2003070" y="6650615"/>
            <a:ext cx="6645893" cy="1415772"/>
          </a:xfrm>
          <a:prstGeom prst="rect">
            <a:avLst/>
          </a:prstGeom>
          <a:noFill/>
        </p:spPr>
        <p:txBody>
          <a:bodyPr wrap="square" rtlCol="0">
            <a:spAutoFit/>
          </a:bodyPr>
          <a:lstStyle/>
          <a:p>
            <a:pPr algn="ctr"/>
            <a:r>
              <a:rPr lang="en-US" sz="4200" i="1">
                <a:solidFill>
                  <a:schemeClr val="tx2">
                    <a:lumMod val="50000"/>
                  </a:schemeClr>
                </a:solidFill>
              </a:rPr>
              <a:t>Dự án PingPongPlus </a:t>
            </a:r>
          </a:p>
          <a:p>
            <a:pPr algn="ctr"/>
            <a:r>
              <a:rPr lang="en-US" sz="4200" i="1">
                <a:solidFill>
                  <a:schemeClr val="tx2">
                    <a:lumMod val="50000"/>
                  </a:schemeClr>
                </a:solidFill>
              </a:rPr>
              <a:t>[</a:t>
            </a:r>
            <a:r>
              <a:rPr lang="fr-FR" sz="4200" i="1">
                <a:solidFill>
                  <a:schemeClr val="tx2">
                    <a:lumMod val="50000"/>
                  </a:schemeClr>
                </a:solidFill>
              </a:rPr>
              <a:t>H. Ishii và cộng s</a:t>
            </a:r>
            <a:r>
              <a:rPr lang="en-US" sz="4200" i="1">
                <a:solidFill>
                  <a:schemeClr val="tx2">
                    <a:lumMod val="50000"/>
                  </a:schemeClr>
                </a:solidFill>
              </a:rPr>
              <a:t>ự, </a:t>
            </a:r>
            <a:r>
              <a:rPr lang="fr-FR" sz="4200" i="1">
                <a:solidFill>
                  <a:schemeClr val="tx2">
                    <a:lumMod val="50000"/>
                  </a:schemeClr>
                </a:solidFill>
              </a:rPr>
              <a:t>CHI 1999]</a:t>
            </a:r>
            <a:endParaRPr lang="en-US" sz="4200" i="1">
              <a:solidFill>
                <a:schemeClr val="tx2">
                  <a:lumMod val="50000"/>
                </a:schemeClr>
              </a:solidFill>
            </a:endParaRPr>
          </a:p>
        </p:txBody>
      </p:sp>
      <p:sp>
        <p:nvSpPr>
          <p:cNvPr id="2" name="TextBox 1">
            <a:extLst>
              <a:ext uri="{FF2B5EF4-FFF2-40B4-BE49-F238E27FC236}">
                <a16:creationId xmlns:a16="http://schemas.microsoft.com/office/drawing/2014/main" id="{8BF8ABA2-6261-418A-875C-BC11DF9EDEC0}"/>
              </a:ext>
            </a:extLst>
          </p:cNvPr>
          <p:cNvSpPr txBox="1"/>
          <p:nvPr/>
        </p:nvSpPr>
        <p:spPr>
          <a:xfrm>
            <a:off x="2460557" y="10794295"/>
            <a:ext cx="15205166" cy="892552"/>
          </a:xfrm>
          <a:prstGeom prst="rect">
            <a:avLst/>
          </a:prstGeom>
          <a:noFill/>
        </p:spPr>
        <p:txBody>
          <a:bodyPr wrap="square" rtlCol="0">
            <a:spAutoFit/>
          </a:bodyPr>
          <a:lstStyle/>
          <a:p>
            <a:r>
              <a:rPr lang="en-US" sz="5200">
                <a:solidFill>
                  <a:schemeClr val="tx2"/>
                </a:solidFill>
              </a:rPr>
              <a:t>Tăng c</a:t>
            </a:r>
            <a:r>
              <a:rPr lang="vi-VN" sz="5200">
                <a:solidFill>
                  <a:schemeClr val="tx2"/>
                </a:solidFill>
              </a:rPr>
              <a:t>ư</a:t>
            </a:r>
            <a:r>
              <a:rPr lang="en-US" sz="5200">
                <a:solidFill>
                  <a:schemeClr val="tx2"/>
                </a:solidFill>
              </a:rPr>
              <a:t>ờng thông tin hỗ trợ hoạt động của con ng</a:t>
            </a:r>
            <a:r>
              <a:rPr lang="vi-VN" sz="5200">
                <a:solidFill>
                  <a:schemeClr val="tx2"/>
                </a:solidFill>
              </a:rPr>
              <a:t>ư</a:t>
            </a:r>
            <a:r>
              <a:rPr lang="en-US" sz="5200">
                <a:solidFill>
                  <a:schemeClr val="tx2"/>
                </a:solidFill>
              </a:rPr>
              <a:t>ời</a:t>
            </a:r>
          </a:p>
        </p:txBody>
      </p:sp>
      <p:sp>
        <p:nvSpPr>
          <p:cNvPr id="9" name="TextBox 8">
            <a:extLst>
              <a:ext uri="{FF2B5EF4-FFF2-40B4-BE49-F238E27FC236}">
                <a16:creationId xmlns:a16="http://schemas.microsoft.com/office/drawing/2014/main" id="{7B64C66E-5E0B-4D4F-80AB-D33D61745E7A}"/>
              </a:ext>
            </a:extLst>
          </p:cNvPr>
          <p:cNvSpPr txBox="1"/>
          <p:nvPr/>
        </p:nvSpPr>
        <p:spPr>
          <a:xfrm>
            <a:off x="2460557" y="8888591"/>
            <a:ext cx="13366886" cy="892552"/>
          </a:xfrm>
          <a:prstGeom prst="rect">
            <a:avLst/>
          </a:prstGeom>
          <a:noFill/>
        </p:spPr>
        <p:txBody>
          <a:bodyPr wrap="square" rtlCol="0">
            <a:spAutoFit/>
          </a:bodyPr>
          <a:lstStyle/>
          <a:p>
            <a:r>
              <a:rPr lang="en-US" sz="5200">
                <a:solidFill>
                  <a:schemeClr val="tx2"/>
                </a:solidFill>
              </a:rPr>
              <a:t>Tăng c</a:t>
            </a:r>
            <a:r>
              <a:rPr lang="vi-VN" sz="5200">
                <a:solidFill>
                  <a:schemeClr val="tx2"/>
                </a:solidFill>
              </a:rPr>
              <a:t>ư</a:t>
            </a:r>
            <a:r>
              <a:rPr lang="en-US" sz="5200">
                <a:solidFill>
                  <a:schemeClr val="tx2"/>
                </a:solidFill>
              </a:rPr>
              <a:t>ờng thông tin trên các vật thông dụng </a:t>
            </a:r>
          </a:p>
        </p:txBody>
      </p:sp>
      <p:pic>
        <p:nvPicPr>
          <p:cNvPr id="10" name="related_pingpongplus">
            <a:hlinkClick r:id="" action="ppaction://media"/>
            <a:extLst>
              <a:ext uri="{FF2B5EF4-FFF2-40B4-BE49-F238E27FC236}">
                <a16:creationId xmlns:a16="http://schemas.microsoft.com/office/drawing/2014/main" id="{CCCE224D-C661-44E4-888A-B4BA86E9860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03071" y="2406317"/>
            <a:ext cx="6645892" cy="4154711"/>
          </a:xfrm>
          <a:prstGeom prst="rect">
            <a:avLst/>
          </a:prstGeom>
        </p:spPr>
      </p:pic>
      <p:pic>
        <p:nvPicPr>
          <p:cNvPr id="11" name="Picture 32" descr="Icon04">
            <a:extLst>
              <a:ext uri="{FF2B5EF4-FFF2-40B4-BE49-F238E27FC236}">
                <a16:creationId xmlns:a16="http://schemas.microsoft.com/office/drawing/2014/main" id="{03F9A847-D58D-4578-B8BD-6C3A5912036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1059648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2" descr="Icon04">
            <a:extLst>
              <a:ext uri="{FF2B5EF4-FFF2-40B4-BE49-F238E27FC236}">
                <a16:creationId xmlns:a16="http://schemas.microsoft.com/office/drawing/2014/main" id="{5AACEA18-5A98-4726-9B8F-BBBF5841E30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690783"/>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pad">
            <a:hlinkClick r:id="" action="ppaction://media"/>
            <a:extLst>
              <a:ext uri="{FF2B5EF4-FFF2-40B4-BE49-F238E27FC236}">
                <a16:creationId xmlns:a16="http://schemas.microsoft.com/office/drawing/2014/main" id="{5C30BB58-2380-4CDC-BA34-33591DD316B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639037" y="2406317"/>
            <a:ext cx="6645891" cy="415220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15" name="TextBox 14">
            <a:extLst>
              <a:ext uri="{FF2B5EF4-FFF2-40B4-BE49-F238E27FC236}">
                <a16:creationId xmlns:a16="http://schemas.microsoft.com/office/drawing/2014/main" id="{9E9A95F6-0B6B-4393-B429-0AF0BFD66A14}"/>
              </a:ext>
            </a:extLst>
          </p:cNvPr>
          <p:cNvSpPr txBox="1"/>
          <p:nvPr/>
        </p:nvSpPr>
        <p:spPr>
          <a:xfrm>
            <a:off x="9439959" y="6632221"/>
            <a:ext cx="7289978" cy="1384995"/>
          </a:xfrm>
          <a:prstGeom prst="rect">
            <a:avLst/>
          </a:prstGeom>
          <a:noFill/>
        </p:spPr>
        <p:txBody>
          <a:bodyPr wrap="square" rtlCol="0">
            <a:spAutoFit/>
          </a:bodyPr>
          <a:lstStyle/>
          <a:p>
            <a:pPr algn="ctr"/>
            <a:r>
              <a:rPr lang="en-US" sz="4200" i="1">
                <a:solidFill>
                  <a:schemeClr val="tx2">
                    <a:lumMod val="50000"/>
                  </a:schemeClr>
                </a:solidFill>
              </a:rPr>
              <a:t>Dự án AudioPad</a:t>
            </a:r>
          </a:p>
          <a:p>
            <a:pPr algn="ctr"/>
            <a:r>
              <a:rPr lang="en-US" sz="4200" i="1">
                <a:solidFill>
                  <a:schemeClr val="tx2">
                    <a:lumMod val="50000"/>
                  </a:schemeClr>
                </a:solidFill>
              </a:rPr>
              <a:t>[</a:t>
            </a:r>
            <a:r>
              <a:rPr lang="fr-FR" sz="4200" i="1">
                <a:solidFill>
                  <a:schemeClr val="tx2">
                    <a:lumMod val="50000"/>
                  </a:schemeClr>
                </a:solidFill>
              </a:rPr>
              <a:t>James Patten và cộng s</a:t>
            </a:r>
            <a:r>
              <a:rPr lang="en-US" sz="4200" i="1">
                <a:solidFill>
                  <a:schemeClr val="tx2">
                    <a:lumMod val="50000"/>
                  </a:schemeClr>
                </a:solidFill>
              </a:rPr>
              <a:t>ự, </a:t>
            </a:r>
            <a:r>
              <a:rPr lang="fr-FR" sz="4200" i="1">
                <a:solidFill>
                  <a:schemeClr val="tx2">
                    <a:lumMod val="50000"/>
                  </a:schemeClr>
                </a:solidFill>
              </a:rPr>
              <a:t>2002]</a:t>
            </a:r>
            <a:endParaRPr lang="en-US" sz="4200" i="1">
              <a:solidFill>
                <a:schemeClr val="tx2">
                  <a:lumMod val="50000"/>
                </a:schemeClr>
              </a:solidFill>
            </a:endParaRPr>
          </a:p>
        </p:txBody>
      </p:sp>
    </p:spTree>
    <p:extLst>
      <p:ext uri="{BB962C8B-B14F-4D97-AF65-F5344CB8AC3E}">
        <p14:creationId xmlns:p14="http://schemas.microsoft.com/office/powerpoint/2010/main" val="212260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27" fill="hold"/>
                                        <p:tgtEl>
                                          <p:spTgt spid="10"/>
                                        </p:tgtEl>
                                      </p:cBhvr>
                                    </p:cmd>
                                  </p:childTnLst>
                                </p:cTn>
                              </p:par>
                              <p:par>
                                <p:cTn id="7" presetID="1" presetClass="mediacall" presetSubtype="0" fill="hold" nodeType="withEffect">
                                  <p:stCondLst>
                                    <p:cond delay="0"/>
                                  </p:stCondLst>
                                  <p:childTnLst>
                                    <p:cmd type="call" cmd="playFrom(0.0)">
                                      <p:cBhvr>
                                        <p:cTn id="8" dur="807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mute="1">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mute="1">
                <p:cTn id="20" repeatCount="indefinite" fill="hold" display="0">
                  <p:stCondLst>
                    <p:cond delay="indefinite"/>
                  </p:stCondLst>
                </p:cTn>
                <p:tgtEl>
                  <p:spTgt spid="1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895303" y="6547106"/>
            <a:ext cx="7950881" cy="1415772"/>
          </a:xfrm>
          <a:prstGeom prst="rect">
            <a:avLst/>
          </a:prstGeom>
          <a:noFill/>
        </p:spPr>
        <p:txBody>
          <a:bodyPr wrap="square" rtlCol="0">
            <a:spAutoFit/>
          </a:bodyPr>
          <a:lstStyle/>
          <a:p>
            <a:pPr algn="ctr"/>
            <a:r>
              <a:rPr lang="en-US" sz="4200" i="1">
                <a:solidFill>
                  <a:schemeClr val="tx2">
                    <a:lumMod val="50000"/>
                  </a:schemeClr>
                </a:solidFill>
              </a:rPr>
              <a:t>Dự án Tangible query interfaces </a:t>
            </a:r>
          </a:p>
          <a:p>
            <a:pPr algn="ctr"/>
            <a:r>
              <a:rPr lang="en-US" sz="4200" i="1">
                <a:solidFill>
                  <a:schemeClr val="tx2">
                    <a:lumMod val="50000"/>
                  </a:schemeClr>
                </a:solidFill>
              </a:rPr>
              <a:t>[</a:t>
            </a:r>
            <a:r>
              <a:rPr lang="fr-FR" sz="4200" i="1">
                <a:solidFill>
                  <a:schemeClr val="tx2">
                    <a:lumMod val="50000"/>
                  </a:schemeClr>
                </a:solidFill>
              </a:rPr>
              <a:t>Brygg Ullmer và cộng s</a:t>
            </a:r>
            <a:r>
              <a:rPr lang="en-US" sz="4200" i="1">
                <a:solidFill>
                  <a:schemeClr val="tx2">
                    <a:lumMod val="50000"/>
                  </a:schemeClr>
                </a:solidFill>
              </a:rPr>
              <a:t>ự, </a:t>
            </a:r>
            <a:r>
              <a:rPr lang="fr-FR" sz="4200" i="1">
                <a:solidFill>
                  <a:schemeClr val="tx2">
                    <a:lumMod val="50000"/>
                  </a:schemeClr>
                </a:solidFill>
              </a:rPr>
              <a:t>2002]</a:t>
            </a:r>
            <a:endParaRPr lang="en-US" sz="4200" i="1">
              <a:solidFill>
                <a:schemeClr val="tx2">
                  <a:lumMod val="50000"/>
                </a:schemeClr>
              </a:solidFill>
            </a:endParaRPr>
          </a:p>
        </p:txBody>
      </p:sp>
      <p:pic>
        <p:nvPicPr>
          <p:cNvPr id="9" name="related_query">
            <a:hlinkClick r:id="" action="ppaction://media"/>
            <a:extLst>
              <a:ext uri="{FF2B5EF4-FFF2-40B4-BE49-F238E27FC236}">
                <a16:creationId xmlns:a16="http://schemas.microsoft.com/office/drawing/2014/main" id="{E265A3D1-5793-4E43-A467-FA2705E3FAB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59287" y="2263583"/>
            <a:ext cx="6810738" cy="4246073"/>
          </a:xfrm>
          <a:prstGeom prst="rect">
            <a:avLst/>
          </a:prstGeom>
        </p:spPr>
      </p:pic>
      <p:sp>
        <p:nvSpPr>
          <p:cNvPr id="8" name="Rectangle 7">
            <a:extLst>
              <a:ext uri="{FF2B5EF4-FFF2-40B4-BE49-F238E27FC236}">
                <a16:creationId xmlns:a16="http://schemas.microsoft.com/office/drawing/2014/main" id="{5A914ED7-7C44-437D-B925-AE47DD6BF800}"/>
              </a:ext>
            </a:extLst>
          </p:cNvPr>
          <p:cNvSpPr/>
          <p:nvPr/>
        </p:nvSpPr>
        <p:spPr>
          <a:xfrm>
            <a:off x="9231044" y="6594509"/>
            <a:ext cx="7345216" cy="1415772"/>
          </a:xfrm>
          <a:prstGeom prst="rect">
            <a:avLst/>
          </a:prstGeom>
        </p:spPr>
        <p:txBody>
          <a:bodyPr wrap="none">
            <a:spAutoFit/>
          </a:bodyPr>
          <a:lstStyle/>
          <a:p>
            <a:pPr algn="ctr"/>
            <a:r>
              <a:rPr lang="en-US" sz="4200" i="1">
                <a:solidFill>
                  <a:schemeClr val="tx2">
                    <a:lumMod val="50000"/>
                  </a:schemeClr>
                </a:solidFill>
              </a:rPr>
              <a:t>Dự án Sensetable</a:t>
            </a:r>
          </a:p>
          <a:p>
            <a:pPr algn="ctr"/>
            <a:r>
              <a:rPr lang="en-US" sz="4200" i="1">
                <a:solidFill>
                  <a:schemeClr val="tx2">
                    <a:lumMod val="50000"/>
                  </a:schemeClr>
                </a:solidFill>
              </a:rPr>
              <a:t>[James Patten và cộng sự, 2002]</a:t>
            </a:r>
          </a:p>
        </p:txBody>
      </p:sp>
      <p:pic>
        <p:nvPicPr>
          <p:cNvPr id="11" name="related_sensable">
            <a:hlinkClick r:id="" action="ppaction://media"/>
            <a:extLst>
              <a:ext uri="{FF2B5EF4-FFF2-40B4-BE49-F238E27FC236}">
                <a16:creationId xmlns:a16="http://schemas.microsoft.com/office/drawing/2014/main" id="{374FAAF6-BAE2-46B1-9ACA-70AD0C54A0A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468248" y="2263583"/>
            <a:ext cx="6870809" cy="4283523"/>
          </a:xfrm>
          <a:prstGeom prst="rect">
            <a:avLst/>
          </a:prstGeom>
        </p:spPr>
      </p:pic>
      <p:sp>
        <p:nvSpPr>
          <p:cNvPr id="12" name="TextBox 11">
            <a:extLst>
              <a:ext uri="{FF2B5EF4-FFF2-40B4-BE49-F238E27FC236}">
                <a16:creationId xmlns:a16="http://schemas.microsoft.com/office/drawing/2014/main" id="{A0FEE6EE-022F-4E21-BA32-1C3301EEB0CF}"/>
              </a:ext>
            </a:extLst>
          </p:cNvPr>
          <p:cNvSpPr txBox="1"/>
          <p:nvPr/>
        </p:nvSpPr>
        <p:spPr>
          <a:xfrm>
            <a:off x="2460557" y="8443960"/>
            <a:ext cx="13366886" cy="892552"/>
          </a:xfrm>
          <a:prstGeom prst="rect">
            <a:avLst/>
          </a:prstGeom>
          <a:noFill/>
        </p:spPr>
        <p:txBody>
          <a:bodyPr wrap="square" rtlCol="0">
            <a:spAutoFit/>
          </a:bodyPr>
          <a:lstStyle/>
          <a:p>
            <a:r>
              <a:rPr lang="vi-VN" sz="5200">
                <a:solidFill>
                  <a:schemeClr val="tx2"/>
                </a:solidFill>
              </a:rPr>
              <a:t>Thực hiện tương tác thông qua các vật thể</a:t>
            </a:r>
          </a:p>
        </p:txBody>
      </p:sp>
      <p:pic>
        <p:nvPicPr>
          <p:cNvPr id="13" name="Picture 32" descr="Icon04">
            <a:extLst>
              <a:ext uri="{FF2B5EF4-FFF2-40B4-BE49-F238E27FC236}">
                <a16:creationId xmlns:a16="http://schemas.microsoft.com/office/drawing/2014/main" id="{12222F46-39BF-4181-867A-FBB19949D27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246152"/>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236558D1-2EFC-45CC-BD86-EC61347E4B38}"/>
              </a:ext>
            </a:extLst>
          </p:cNvPr>
          <p:cNvSpPr/>
          <p:nvPr/>
        </p:nvSpPr>
        <p:spPr>
          <a:xfrm>
            <a:off x="5064656" y="11185963"/>
            <a:ext cx="1288169" cy="436741"/>
          </a:xfrm>
          <a:prstGeom prst="rightArrow">
            <a:avLst/>
          </a:prstGeom>
          <a:solidFill>
            <a:srgbClr val="212F3F"/>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Open Sans Light"/>
            </a:endParaRPr>
          </a:p>
        </p:txBody>
      </p:sp>
      <p:sp>
        <p:nvSpPr>
          <p:cNvPr id="16" name="Rectangle 15">
            <a:extLst>
              <a:ext uri="{FF2B5EF4-FFF2-40B4-BE49-F238E27FC236}">
                <a16:creationId xmlns:a16="http://schemas.microsoft.com/office/drawing/2014/main" id="{0977ACB1-7AC5-4211-AD3E-F29355DEB368}"/>
              </a:ext>
            </a:extLst>
          </p:cNvPr>
          <p:cNvSpPr/>
          <p:nvPr/>
        </p:nvSpPr>
        <p:spPr>
          <a:xfrm>
            <a:off x="7894818" y="12730416"/>
            <a:ext cx="3262433" cy="738664"/>
          </a:xfrm>
          <a:prstGeom prst="rect">
            <a:avLst/>
          </a:prstGeom>
        </p:spPr>
        <p:txBody>
          <a:bodyPr wrap="none">
            <a:spAutoFit/>
          </a:bodyPr>
          <a:lstStyle/>
          <a:p>
            <a:pPr algn="ctr"/>
            <a:r>
              <a:rPr lang="en-US" sz="4200" i="1">
                <a:solidFill>
                  <a:schemeClr val="tx2">
                    <a:lumMod val="50000"/>
                  </a:schemeClr>
                </a:solidFill>
              </a:rPr>
              <a:t>Dial Microsoft</a:t>
            </a:r>
          </a:p>
        </p:txBody>
      </p:sp>
      <p:pic>
        <p:nvPicPr>
          <p:cNvPr id="2052" name="Picture 4" descr="Kết quả hình ảnh cho dial microsoft">
            <a:extLst>
              <a:ext uri="{FF2B5EF4-FFF2-40B4-BE49-F238E27FC236}">
                <a16:creationId xmlns:a16="http://schemas.microsoft.com/office/drawing/2014/main" id="{4C8F1437-A9D1-4F30-AC06-01A0C520ABA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692" r="18356" b="13037"/>
          <a:stretch/>
        </p:blipFill>
        <p:spPr bwMode="auto">
          <a:xfrm>
            <a:off x="7278604" y="9671928"/>
            <a:ext cx="4379287" cy="302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99" fill="hold"/>
                                        <p:tgtEl>
                                          <p:spTgt spid="9"/>
                                        </p:tgtEl>
                                      </p:cBhvr>
                                    </p:cmd>
                                  </p:childTnLst>
                                </p:cTn>
                              </p:par>
                              <p:par>
                                <p:cTn id="7" presetID="1" presetClass="mediacall" presetSubtype="0" fill="hold" nodeType="withEffect">
                                  <p:stCondLst>
                                    <p:cond delay="0"/>
                                  </p:stCondLst>
                                  <p:childTnLst>
                                    <p:cmd type="call" cmd="playFrom(0.0)">
                                      <p:cBhvr>
                                        <p:cTn id="8" dur="595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9"/>
                                        </p:tgtEl>
                                      </p:cBhvr>
                                    </p:cmd>
                                  </p:childTnLst>
                                </p:cTn>
                              </p:par>
                            </p:childTnLst>
                          </p:cTn>
                        </p:par>
                      </p:childTnLst>
                    </p:cTn>
                  </p:par>
                </p:childTnLst>
              </p:cTn>
              <p:nextCondLst>
                <p:cond evt="onClick" delay="0">
                  <p:tgtEl>
                    <p:spTgt spid="9"/>
                  </p:tgtEl>
                </p:cond>
              </p:nextCondLst>
            </p:seq>
            <p:video>
              <p:cMediaNode vol="80000" mute="1">
                <p:cTn id="14" repeatCount="indefinite" fill="hold" display="0">
                  <p:stCondLst>
                    <p:cond delay="indefinite"/>
                  </p:stCondLst>
                </p:cTn>
                <p:tgtEl>
                  <p:spTgt spid="9"/>
                </p:tgtEl>
              </p:cMediaNode>
            </p:video>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80000" mute="1">
                <p:cTn id="20" repeatCount="indefinite"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816475" y="6867142"/>
            <a:ext cx="8327525" cy="1384995"/>
          </a:xfrm>
          <a:prstGeom prst="rect">
            <a:avLst/>
          </a:prstGeom>
          <a:noFill/>
        </p:spPr>
        <p:txBody>
          <a:bodyPr wrap="square" rtlCol="0">
            <a:spAutoFit/>
          </a:bodyPr>
          <a:lstStyle/>
          <a:p>
            <a:pPr algn="ctr"/>
            <a:r>
              <a:rPr lang="en-US" sz="4200" i="1">
                <a:solidFill>
                  <a:schemeClr val="tx2">
                    <a:lumMod val="50000"/>
                  </a:schemeClr>
                </a:solidFill>
              </a:rPr>
              <a:t>Dự án PneUI </a:t>
            </a:r>
          </a:p>
          <a:p>
            <a:pPr algn="ctr"/>
            <a:r>
              <a:rPr lang="en-US" sz="4200" i="1">
                <a:solidFill>
                  <a:schemeClr val="tx2">
                    <a:lumMod val="50000"/>
                  </a:schemeClr>
                </a:solidFill>
              </a:rPr>
              <a:t>[Lining Yao</a:t>
            </a:r>
            <a:r>
              <a:rPr lang="fr-FR" sz="4200" i="1">
                <a:solidFill>
                  <a:schemeClr val="tx2">
                    <a:lumMod val="50000"/>
                  </a:schemeClr>
                </a:solidFill>
              </a:rPr>
              <a:t> và cộng s</a:t>
            </a:r>
            <a:r>
              <a:rPr lang="en-US" sz="4200" i="1">
                <a:solidFill>
                  <a:schemeClr val="tx2">
                    <a:lumMod val="50000"/>
                  </a:schemeClr>
                </a:solidFill>
              </a:rPr>
              <a:t>ự , </a:t>
            </a:r>
            <a:r>
              <a:rPr lang="fr-FR" sz="4200" i="1">
                <a:solidFill>
                  <a:schemeClr val="tx2">
                    <a:lumMod val="50000"/>
                  </a:schemeClr>
                </a:solidFill>
              </a:rPr>
              <a:t>2013]</a:t>
            </a:r>
            <a:endParaRPr lang="en-US" sz="4200" i="1">
              <a:solidFill>
                <a:schemeClr val="tx2">
                  <a:lumMod val="50000"/>
                </a:schemeClr>
              </a:solidFill>
            </a:endParaRPr>
          </a:p>
        </p:txBody>
      </p:sp>
      <p:pic>
        <p:nvPicPr>
          <p:cNvPr id="9" name="pneUI">
            <a:hlinkClick r:id="" action="ppaction://media"/>
            <a:extLst>
              <a:ext uri="{FF2B5EF4-FFF2-40B4-BE49-F238E27FC236}">
                <a16:creationId xmlns:a16="http://schemas.microsoft.com/office/drawing/2014/main" id="{529F3596-2151-42DA-A286-B5270D0BB91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03070" y="2646335"/>
            <a:ext cx="6730849" cy="4220807"/>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10" name="TextBox 9">
            <a:extLst>
              <a:ext uri="{FF2B5EF4-FFF2-40B4-BE49-F238E27FC236}">
                <a16:creationId xmlns:a16="http://schemas.microsoft.com/office/drawing/2014/main" id="{F25A0134-5DF7-481B-844C-11E3D0C343E0}"/>
              </a:ext>
            </a:extLst>
          </p:cNvPr>
          <p:cNvSpPr txBox="1"/>
          <p:nvPr/>
        </p:nvSpPr>
        <p:spPr>
          <a:xfrm>
            <a:off x="2460557" y="8888591"/>
            <a:ext cx="13366886" cy="892552"/>
          </a:xfrm>
          <a:prstGeom prst="rect">
            <a:avLst/>
          </a:prstGeom>
          <a:noFill/>
        </p:spPr>
        <p:txBody>
          <a:bodyPr wrap="square" rtlCol="0">
            <a:spAutoFit/>
          </a:bodyPr>
          <a:lstStyle/>
          <a:p>
            <a:r>
              <a:rPr lang="vi-VN" sz="5200">
                <a:solidFill>
                  <a:schemeClr val="tx2"/>
                </a:solidFill>
              </a:rPr>
              <a:t>Tương tác và có khả năng tái tạo đối tượng</a:t>
            </a:r>
          </a:p>
        </p:txBody>
      </p:sp>
      <p:pic>
        <p:nvPicPr>
          <p:cNvPr id="11" name="Picture 32" descr="Icon04">
            <a:extLst>
              <a:ext uri="{FF2B5EF4-FFF2-40B4-BE49-F238E27FC236}">
                <a16:creationId xmlns:a16="http://schemas.microsoft.com/office/drawing/2014/main" id="{9849283F-4275-4292-9E5F-BED124330CF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690783"/>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690E10-1468-4A4E-A901-1309AEFBCD13}"/>
              </a:ext>
            </a:extLst>
          </p:cNvPr>
          <p:cNvSpPr txBox="1"/>
          <p:nvPr/>
        </p:nvSpPr>
        <p:spPr>
          <a:xfrm>
            <a:off x="2460556" y="10487450"/>
            <a:ext cx="14913043" cy="1692771"/>
          </a:xfrm>
          <a:prstGeom prst="rect">
            <a:avLst/>
          </a:prstGeom>
          <a:noFill/>
        </p:spPr>
        <p:txBody>
          <a:bodyPr wrap="square" rtlCol="0">
            <a:spAutoFit/>
          </a:bodyPr>
          <a:lstStyle/>
          <a:p>
            <a:r>
              <a:rPr lang="vi-VN" sz="5200">
                <a:solidFill>
                  <a:schemeClr val="tx2"/>
                </a:solidFill>
              </a:rPr>
              <a:t>Tương tác và có khả năng tái tạo </a:t>
            </a:r>
            <a:r>
              <a:rPr lang="en-US" sz="5200">
                <a:solidFill>
                  <a:schemeClr val="tx2"/>
                </a:solidFill>
              </a:rPr>
              <a:t>t</a:t>
            </a:r>
            <a:r>
              <a:rPr lang="vi-VN" sz="5200">
                <a:solidFill>
                  <a:schemeClr val="tx2"/>
                </a:solidFill>
              </a:rPr>
              <a:t>ư</a:t>
            </a:r>
            <a:r>
              <a:rPr lang="en-US" sz="5200">
                <a:solidFill>
                  <a:schemeClr val="tx2"/>
                </a:solidFill>
              </a:rPr>
              <a:t>ơng tác về mặt vật lý</a:t>
            </a:r>
            <a:endParaRPr lang="vi-VN" sz="5200">
              <a:solidFill>
                <a:schemeClr val="tx2"/>
              </a:solidFill>
            </a:endParaRPr>
          </a:p>
        </p:txBody>
      </p:sp>
      <p:pic>
        <p:nvPicPr>
          <p:cNvPr id="13" name="Picture 32" descr="Icon04">
            <a:extLst>
              <a:ext uri="{FF2B5EF4-FFF2-40B4-BE49-F238E27FC236}">
                <a16:creationId xmlns:a16="http://schemas.microsoft.com/office/drawing/2014/main" id="{2A61F8DD-42A2-440B-9679-BF206A0006B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10289642"/>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6550D46-16AB-4D92-A068-302BE6A489FE}"/>
              </a:ext>
            </a:extLst>
          </p:cNvPr>
          <p:cNvSpPr/>
          <p:nvPr/>
        </p:nvSpPr>
        <p:spPr>
          <a:xfrm>
            <a:off x="9441652" y="6818444"/>
            <a:ext cx="7378367" cy="1415772"/>
          </a:xfrm>
          <a:prstGeom prst="rect">
            <a:avLst/>
          </a:prstGeom>
        </p:spPr>
        <p:txBody>
          <a:bodyPr wrap="none">
            <a:spAutoFit/>
          </a:bodyPr>
          <a:lstStyle/>
          <a:p>
            <a:pPr algn="ctr"/>
            <a:r>
              <a:rPr lang="en-US">
                <a:solidFill>
                  <a:srgbClr val="4A4A4A"/>
                </a:solidFill>
                <a:latin typeface="OpenSansLightItalic"/>
              </a:rPr>
              <a:t>Dự án Materiable</a:t>
            </a:r>
          </a:p>
          <a:p>
            <a:pPr algn="ctr"/>
            <a:r>
              <a:rPr lang="en-US">
                <a:solidFill>
                  <a:srgbClr val="4A4A4A"/>
                </a:solidFill>
                <a:latin typeface="OpenSansLightItalic"/>
              </a:rPr>
              <a:t>[Ken Nakagaki và cộng sự, 2016]</a:t>
            </a:r>
            <a:endParaRPr lang="en-US" b="0" i="0" u="none" strike="noStrike">
              <a:solidFill>
                <a:srgbClr val="4A4A4A"/>
              </a:solidFill>
              <a:effectLst/>
              <a:latin typeface="OpenSansLightItalic"/>
            </a:endParaRPr>
          </a:p>
        </p:txBody>
      </p:sp>
      <p:pic>
        <p:nvPicPr>
          <p:cNvPr id="15" name="related_material">
            <a:hlinkClick r:id="" action="ppaction://media"/>
            <a:extLst>
              <a:ext uri="{FF2B5EF4-FFF2-40B4-BE49-F238E27FC236}">
                <a16:creationId xmlns:a16="http://schemas.microsoft.com/office/drawing/2014/main" id="{7A5B1C05-A7D0-4DC6-94C4-C55647735D7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441652" y="2643082"/>
            <a:ext cx="7438596" cy="4224060"/>
          </a:xfrm>
          <a:prstGeom prst="rect">
            <a:avLst/>
          </a:prstGeom>
        </p:spPr>
      </p:pic>
    </p:spTree>
    <p:extLst>
      <p:ext uri="{BB962C8B-B14F-4D97-AF65-F5344CB8AC3E}">
        <p14:creationId xmlns:p14="http://schemas.microsoft.com/office/powerpoint/2010/main" val="351847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50" fill="hold"/>
                                        <p:tgtEl>
                                          <p:spTgt spid="9"/>
                                        </p:tgtEl>
                                      </p:cBhvr>
                                    </p:cmd>
                                  </p:childTnLst>
                                </p:cTn>
                              </p:par>
                              <p:par>
                                <p:cTn id="7" presetID="1" presetClass="mediacall" presetSubtype="0" fill="hold" nodeType="withEffect">
                                  <p:stCondLst>
                                    <p:cond delay="0"/>
                                  </p:stCondLst>
                                  <p:childTnLst>
                                    <p:cmd type="call" cmd="playFrom(0.0)">
                                      <p:cBhvr>
                                        <p:cTn id="8" dur="710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5"/>
                </p:tgtEl>
              </p:cMediaNode>
            </p:video>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377847" y="7185259"/>
            <a:ext cx="8327525" cy="2031325"/>
          </a:xfrm>
          <a:prstGeom prst="rect">
            <a:avLst/>
          </a:prstGeom>
          <a:noFill/>
        </p:spPr>
        <p:txBody>
          <a:bodyPr wrap="square" rtlCol="0">
            <a:spAutoFit/>
          </a:bodyPr>
          <a:lstStyle/>
          <a:p>
            <a:pPr algn="ctr"/>
            <a:r>
              <a:rPr lang="en-US" sz="4200" i="1">
                <a:solidFill>
                  <a:schemeClr val="tx2">
                    <a:lumMod val="50000"/>
                  </a:schemeClr>
                </a:solidFill>
              </a:rPr>
              <a:t>Dự án Tangible Views for Information Visualization </a:t>
            </a:r>
          </a:p>
          <a:p>
            <a:pPr algn="ctr"/>
            <a:r>
              <a:rPr lang="en-US" sz="4200" i="1">
                <a:solidFill>
                  <a:schemeClr val="tx2">
                    <a:lumMod val="50000"/>
                  </a:schemeClr>
                </a:solidFill>
              </a:rPr>
              <a:t>[Martin Spindler và cộng sự, </a:t>
            </a:r>
            <a:r>
              <a:rPr lang="fr-FR" sz="4200" i="1">
                <a:solidFill>
                  <a:schemeClr val="tx2">
                    <a:lumMod val="50000"/>
                  </a:schemeClr>
                </a:solidFill>
              </a:rPr>
              <a:t>2010]</a:t>
            </a:r>
            <a:endParaRPr lang="en-US" sz="4200" i="1">
              <a:solidFill>
                <a:schemeClr val="tx2">
                  <a:lumMod val="50000"/>
                </a:schemeClr>
              </a:solidFill>
            </a:endParaRPr>
          </a:p>
        </p:txBody>
      </p:sp>
      <p:sp>
        <p:nvSpPr>
          <p:cNvPr id="10" name="TextBox 9">
            <a:extLst>
              <a:ext uri="{FF2B5EF4-FFF2-40B4-BE49-F238E27FC236}">
                <a16:creationId xmlns:a16="http://schemas.microsoft.com/office/drawing/2014/main" id="{F25A0134-5DF7-481B-844C-11E3D0C343E0}"/>
              </a:ext>
            </a:extLst>
          </p:cNvPr>
          <p:cNvSpPr txBox="1"/>
          <p:nvPr/>
        </p:nvSpPr>
        <p:spPr>
          <a:xfrm>
            <a:off x="1949314" y="10257864"/>
            <a:ext cx="13366886" cy="892552"/>
          </a:xfrm>
          <a:prstGeom prst="rect">
            <a:avLst/>
          </a:prstGeom>
          <a:noFill/>
        </p:spPr>
        <p:txBody>
          <a:bodyPr wrap="square" rtlCol="0">
            <a:spAutoFit/>
          </a:bodyPr>
          <a:lstStyle/>
          <a:p>
            <a:r>
              <a:rPr lang="en-US" sz="5200">
                <a:solidFill>
                  <a:schemeClr val="tx2">
                    <a:lumMod val="50000"/>
                  </a:schemeClr>
                </a:solidFill>
              </a:rPr>
              <a:t>H</a:t>
            </a:r>
            <a:r>
              <a:rPr lang="vi-VN" sz="5200">
                <a:solidFill>
                  <a:schemeClr val="tx2">
                    <a:lumMod val="50000"/>
                  </a:schemeClr>
                </a:solidFill>
              </a:rPr>
              <a:t>ỗ trợ mang thông tin ra khỏi vùng tương tác </a:t>
            </a:r>
          </a:p>
        </p:txBody>
      </p:sp>
      <p:sp>
        <p:nvSpPr>
          <p:cNvPr id="12" name="TextBox 11">
            <a:extLst>
              <a:ext uri="{FF2B5EF4-FFF2-40B4-BE49-F238E27FC236}">
                <a16:creationId xmlns:a16="http://schemas.microsoft.com/office/drawing/2014/main" id="{9F690E10-1468-4A4E-A901-1309AEFBCD13}"/>
              </a:ext>
            </a:extLst>
          </p:cNvPr>
          <p:cNvSpPr txBox="1"/>
          <p:nvPr/>
        </p:nvSpPr>
        <p:spPr>
          <a:xfrm>
            <a:off x="2003071" y="12149105"/>
            <a:ext cx="14913043" cy="892552"/>
          </a:xfrm>
          <a:prstGeom prst="rect">
            <a:avLst/>
          </a:prstGeom>
          <a:noFill/>
        </p:spPr>
        <p:txBody>
          <a:bodyPr wrap="square" rtlCol="0">
            <a:spAutoFit/>
          </a:bodyPr>
          <a:lstStyle/>
          <a:p>
            <a:r>
              <a:rPr lang="en-US" sz="5200">
                <a:solidFill>
                  <a:schemeClr val="tx2">
                    <a:lumMod val="50000"/>
                  </a:schemeClr>
                </a:solidFill>
              </a:rPr>
              <a:t>Hỗ trợ chia sẻ thông tin</a:t>
            </a:r>
            <a:endParaRPr lang="vi-VN" sz="5200">
              <a:solidFill>
                <a:schemeClr val="tx2">
                  <a:lumMod val="50000"/>
                </a:schemeClr>
              </a:solidFill>
            </a:endParaRPr>
          </a:p>
        </p:txBody>
      </p:sp>
      <p:pic>
        <p:nvPicPr>
          <p:cNvPr id="5" name="tangible_view">
            <a:hlinkClick r:id="" action="ppaction://media"/>
            <a:extLst>
              <a:ext uri="{FF2B5EF4-FFF2-40B4-BE49-F238E27FC236}">
                <a16:creationId xmlns:a16="http://schemas.microsoft.com/office/drawing/2014/main" id="{DC98A0F2-5B01-451B-8739-FAE8719A89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5757" y="2178222"/>
            <a:ext cx="7733576" cy="4915545"/>
          </a:xfrm>
          <a:prstGeom prst="rect">
            <a:avLst/>
          </a:prstGeom>
        </p:spPr>
      </p:pic>
      <p:pic>
        <p:nvPicPr>
          <p:cNvPr id="17" name="Picture 32" descr="Icon04">
            <a:extLst>
              <a:ext uri="{FF2B5EF4-FFF2-40B4-BE49-F238E27FC236}">
                <a16:creationId xmlns:a16="http://schemas.microsoft.com/office/drawing/2014/main" id="{27CCB381-5050-4C7F-92F9-4634F2DA627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19716" y="2333503"/>
            <a:ext cx="950388" cy="95038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314ED7F-E28A-4673-8686-2809E7FFC1FA}"/>
              </a:ext>
            </a:extLst>
          </p:cNvPr>
          <p:cNvSpPr txBox="1"/>
          <p:nvPr/>
        </p:nvSpPr>
        <p:spPr>
          <a:xfrm>
            <a:off x="9490870" y="2354136"/>
            <a:ext cx="7882729" cy="892552"/>
          </a:xfrm>
          <a:prstGeom prst="rect">
            <a:avLst/>
          </a:prstGeom>
          <a:noFill/>
        </p:spPr>
        <p:txBody>
          <a:bodyPr wrap="square" rtlCol="0">
            <a:spAutoFit/>
          </a:bodyPr>
          <a:lstStyle/>
          <a:p>
            <a:r>
              <a:rPr lang="en-US" sz="5200">
                <a:solidFill>
                  <a:schemeClr val="tx2">
                    <a:lumMod val="50000"/>
                  </a:schemeClr>
                </a:solidFill>
              </a:rPr>
              <a:t>Khung nhìn t</a:t>
            </a:r>
            <a:r>
              <a:rPr lang="vi-VN" sz="5200">
                <a:solidFill>
                  <a:schemeClr val="tx2">
                    <a:lumMod val="50000"/>
                  </a:schemeClr>
                </a:solidFill>
              </a:rPr>
              <a:t>ư</a:t>
            </a:r>
            <a:r>
              <a:rPr lang="en-US" sz="5200">
                <a:solidFill>
                  <a:schemeClr val="tx2">
                    <a:lumMod val="50000"/>
                  </a:schemeClr>
                </a:solidFill>
              </a:rPr>
              <a:t>ơng tác đ</a:t>
            </a:r>
            <a:r>
              <a:rPr lang="vi-VN" sz="5200">
                <a:solidFill>
                  <a:schemeClr val="tx2">
                    <a:lumMod val="50000"/>
                  </a:schemeClr>
                </a:solidFill>
              </a:rPr>
              <a:t>ư</a:t>
            </a:r>
            <a:r>
              <a:rPr lang="en-US" sz="5200">
                <a:solidFill>
                  <a:schemeClr val="tx2">
                    <a:lumMod val="50000"/>
                  </a:schemeClr>
                </a:solidFill>
              </a:rPr>
              <a:t>ợc</a:t>
            </a:r>
          </a:p>
        </p:txBody>
      </p:sp>
      <p:pic>
        <p:nvPicPr>
          <p:cNvPr id="19" name="Picture 32" descr="Icon04">
            <a:extLst>
              <a:ext uri="{FF2B5EF4-FFF2-40B4-BE49-F238E27FC236}">
                <a16:creationId xmlns:a16="http://schemas.microsoft.com/office/drawing/2014/main" id="{AB30D1EC-0CDE-4FBC-A7E5-AC46DBC88E4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1350" y="3739528"/>
            <a:ext cx="950388" cy="95038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7A421B0-3A1B-4B47-B959-56D04A9744E4}"/>
              </a:ext>
            </a:extLst>
          </p:cNvPr>
          <p:cNvSpPr txBox="1"/>
          <p:nvPr/>
        </p:nvSpPr>
        <p:spPr>
          <a:xfrm>
            <a:off x="9522504" y="3760161"/>
            <a:ext cx="7882729" cy="892552"/>
          </a:xfrm>
          <a:prstGeom prst="rect">
            <a:avLst/>
          </a:prstGeom>
          <a:noFill/>
        </p:spPr>
        <p:txBody>
          <a:bodyPr wrap="square" rtlCol="0">
            <a:spAutoFit/>
          </a:bodyPr>
          <a:lstStyle/>
          <a:p>
            <a:r>
              <a:rPr lang="en-US" sz="5200">
                <a:solidFill>
                  <a:schemeClr val="tx2">
                    <a:lumMod val="50000"/>
                  </a:schemeClr>
                </a:solidFill>
              </a:rPr>
              <a:t>Hỗ trợ nhiều dạng t</a:t>
            </a:r>
            <a:r>
              <a:rPr lang="vi-VN" sz="5200">
                <a:solidFill>
                  <a:schemeClr val="tx2">
                    <a:lumMod val="50000"/>
                  </a:schemeClr>
                </a:solidFill>
              </a:rPr>
              <a:t>ư</a:t>
            </a:r>
            <a:r>
              <a:rPr lang="en-US" sz="5200">
                <a:solidFill>
                  <a:schemeClr val="tx2">
                    <a:lumMod val="50000"/>
                  </a:schemeClr>
                </a:solidFill>
              </a:rPr>
              <a:t>ơng tác</a:t>
            </a:r>
          </a:p>
        </p:txBody>
      </p:sp>
      <p:pic>
        <p:nvPicPr>
          <p:cNvPr id="21" name="Picture 32" descr="Icon04">
            <a:extLst>
              <a:ext uri="{FF2B5EF4-FFF2-40B4-BE49-F238E27FC236}">
                <a16:creationId xmlns:a16="http://schemas.microsoft.com/office/drawing/2014/main" id="{D42FB423-35A6-44E2-A8E7-72FF4366ED9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1350" y="5119784"/>
            <a:ext cx="950388" cy="9503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BB53BAC-2AA6-4875-86B8-8D953CB90ED5}"/>
              </a:ext>
            </a:extLst>
          </p:cNvPr>
          <p:cNvSpPr txBox="1"/>
          <p:nvPr/>
        </p:nvSpPr>
        <p:spPr>
          <a:xfrm>
            <a:off x="9522504" y="5140417"/>
            <a:ext cx="7882729" cy="1692771"/>
          </a:xfrm>
          <a:prstGeom prst="rect">
            <a:avLst/>
          </a:prstGeom>
          <a:noFill/>
        </p:spPr>
        <p:txBody>
          <a:bodyPr wrap="square" rtlCol="0">
            <a:spAutoFit/>
          </a:bodyPr>
          <a:lstStyle/>
          <a:p>
            <a:r>
              <a:rPr lang="en-US" sz="5200">
                <a:solidFill>
                  <a:schemeClr val="tx2">
                    <a:lumMod val="50000"/>
                  </a:schemeClr>
                </a:solidFill>
              </a:rPr>
              <a:t>Định vị khung nhìn trên tổng thể mặt bàn</a:t>
            </a:r>
          </a:p>
        </p:txBody>
      </p:sp>
      <p:pic>
        <p:nvPicPr>
          <p:cNvPr id="25" name="Picture 24">
            <a:extLst>
              <a:ext uri="{FF2B5EF4-FFF2-40B4-BE49-F238E27FC236}">
                <a16:creationId xmlns:a16="http://schemas.microsoft.com/office/drawing/2014/main" id="{875B8073-7A60-491A-BA10-1C83CDE1DC3E}"/>
              </a:ext>
            </a:extLst>
          </p:cNvPr>
          <p:cNvPicPr>
            <a:picLocks noChangeAspect="1"/>
          </p:cNvPicPr>
          <p:nvPr/>
        </p:nvPicPr>
        <p:blipFill>
          <a:blip r:embed="rId7"/>
          <a:stretch>
            <a:fillRect/>
          </a:stretch>
        </p:blipFill>
        <p:spPr>
          <a:xfrm>
            <a:off x="431604" y="9744391"/>
            <a:ext cx="1571467" cy="1697184"/>
          </a:xfrm>
          <a:prstGeom prst="rect">
            <a:avLst/>
          </a:prstGeom>
        </p:spPr>
      </p:pic>
      <p:pic>
        <p:nvPicPr>
          <p:cNvPr id="26" name="Picture 25">
            <a:extLst>
              <a:ext uri="{FF2B5EF4-FFF2-40B4-BE49-F238E27FC236}">
                <a16:creationId xmlns:a16="http://schemas.microsoft.com/office/drawing/2014/main" id="{8515DEB9-DD90-49AD-AF4E-416267A23789}"/>
              </a:ext>
            </a:extLst>
          </p:cNvPr>
          <p:cNvPicPr>
            <a:picLocks noChangeAspect="1"/>
          </p:cNvPicPr>
          <p:nvPr/>
        </p:nvPicPr>
        <p:blipFill>
          <a:blip r:embed="rId7"/>
          <a:stretch>
            <a:fillRect/>
          </a:stretch>
        </p:blipFill>
        <p:spPr>
          <a:xfrm>
            <a:off x="431604" y="11593975"/>
            <a:ext cx="1571467" cy="1697184"/>
          </a:xfrm>
          <a:prstGeom prst="rect">
            <a:avLst/>
          </a:prstGeom>
        </p:spPr>
      </p:pic>
    </p:spTree>
    <p:extLst>
      <p:ext uri="{BB962C8B-B14F-4D97-AF65-F5344CB8AC3E}">
        <p14:creationId xmlns:p14="http://schemas.microsoft.com/office/powerpoint/2010/main" val="373281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7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repeatCount="indefinite"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childTnLst>
        </p:cTn>
      </p:par>
    </p:tnLst>
    <p:bldLst>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sp>
        <p:nvSpPr>
          <p:cNvPr id="2" name="Parallelogram 1">
            <a:extLst>
              <a:ext uri="{FF2B5EF4-FFF2-40B4-BE49-F238E27FC236}">
                <a16:creationId xmlns:a16="http://schemas.microsoft.com/office/drawing/2014/main" id="{9F1A5353-BACE-4406-AA96-86D69B7C451B}"/>
              </a:ext>
            </a:extLst>
          </p:cNvPr>
          <p:cNvSpPr/>
          <p:nvPr/>
        </p:nvSpPr>
        <p:spPr>
          <a:xfrm>
            <a:off x="1477603" y="9442175"/>
            <a:ext cx="16379687" cy="2226366"/>
          </a:xfrm>
          <a:prstGeom prst="parallelogram">
            <a:avLst>
              <a:gd name="adj" fmla="val 192857"/>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7" name="Parallelogram 6">
            <a:extLst>
              <a:ext uri="{FF2B5EF4-FFF2-40B4-BE49-F238E27FC236}">
                <a16:creationId xmlns:a16="http://schemas.microsoft.com/office/drawing/2014/main" id="{61099CDD-EF31-4F25-80ED-A8EDC6012847}"/>
              </a:ext>
            </a:extLst>
          </p:cNvPr>
          <p:cNvSpPr/>
          <p:nvPr/>
        </p:nvSpPr>
        <p:spPr>
          <a:xfrm>
            <a:off x="7401327" y="10137914"/>
            <a:ext cx="4936436" cy="834888"/>
          </a:xfrm>
          <a:prstGeom prst="parallelogram">
            <a:avLst>
              <a:gd name="adj" fmla="val 192857"/>
            </a:avLst>
          </a:prstGeom>
          <a:noFill/>
          <a:ln>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cxnSp>
        <p:nvCxnSpPr>
          <p:cNvPr id="9" name="Straight Connector 8">
            <a:extLst>
              <a:ext uri="{FF2B5EF4-FFF2-40B4-BE49-F238E27FC236}">
                <a16:creationId xmlns:a16="http://schemas.microsoft.com/office/drawing/2014/main" id="{CBF6DD50-A2D3-48E0-99E2-F97EBA4F0DA6}"/>
              </a:ext>
            </a:extLst>
          </p:cNvPr>
          <p:cNvCxnSpPr/>
          <p:nvPr/>
        </p:nvCxnSpPr>
        <p:spPr>
          <a:xfrm>
            <a:off x="7401327" y="7874003"/>
            <a:ext cx="0" cy="3098799"/>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1B0BE0D-C365-4CB9-A83B-3CC2991523C0}"/>
              </a:ext>
            </a:extLst>
          </p:cNvPr>
          <p:cNvCxnSpPr/>
          <p:nvPr/>
        </p:nvCxnSpPr>
        <p:spPr>
          <a:xfrm>
            <a:off x="10694492" y="7892775"/>
            <a:ext cx="0" cy="3098799"/>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737677E-9F84-4F0A-93ED-781AA29FFBA2}"/>
              </a:ext>
            </a:extLst>
          </p:cNvPr>
          <p:cNvCxnSpPr/>
          <p:nvPr/>
        </p:nvCxnSpPr>
        <p:spPr>
          <a:xfrm>
            <a:off x="12364268" y="7039115"/>
            <a:ext cx="0" cy="3098799"/>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95800F1-B1D4-4AB1-A4BA-649D8414B5D4}"/>
              </a:ext>
            </a:extLst>
          </p:cNvPr>
          <p:cNvCxnSpPr/>
          <p:nvPr/>
        </p:nvCxnSpPr>
        <p:spPr>
          <a:xfrm>
            <a:off x="8984966" y="7078872"/>
            <a:ext cx="0" cy="3098799"/>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6" name="Parallelogram 5">
            <a:extLst>
              <a:ext uri="{FF2B5EF4-FFF2-40B4-BE49-F238E27FC236}">
                <a16:creationId xmlns:a16="http://schemas.microsoft.com/office/drawing/2014/main" id="{A2E9B66F-4FFA-4AA0-9883-D8ED606FF546}"/>
              </a:ext>
            </a:extLst>
          </p:cNvPr>
          <p:cNvSpPr/>
          <p:nvPr/>
        </p:nvSpPr>
        <p:spPr>
          <a:xfrm>
            <a:off x="7401327" y="7039115"/>
            <a:ext cx="4936436" cy="834888"/>
          </a:xfrm>
          <a:prstGeom prst="parallelogram">
            <a:avLst>
              <a:gd name="adj" fmla="val 192857"/>
            </a:avLst>
          </a:prstGeom>
          <a:solidFill>
            <a:schemeClr val="bg2"/>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cxnSp>
        <p:nvCxnSpPr>
          <p:cNvPr id="14" name="Straight Arrow Connector 13">
            <a:extLst>
              <a:ext uri="{FF2B5EF4-FFF2-40B4-BE49-F238E27FC236}">
                <a16:creationId xmlns:a16="http://schemas.microsoft.com/office/drawing/2014/main" id="{0F9A0132-B103-405C-9F8F-D451EB56A918}"/>
              </a:ext>
            </a:extLst>
          </p:cNvPr>
          <p:cNvCxnSpPr>
            <a:cxnSpLocks/>
            <a:stCxn id="15" idx="2"/>
          </p:cNvCxnSpPr>
          <p:nvPr/>
        </p:nvCxnSpPr>
        <p:spPr>
          <a:xfrm>
            <a:off x="6566439" y="5845316"/>
            <a:ext cx="2211455" cy="1771927"/>
          </a:xfrm>
          <a:prstGeom prst="straightConnector1">
            <a:avLst/>
          </a:prstGeom>
          <a:ln>
            <a:solidFill>
              <a:srgbClr val="212F3F"/>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0392E95-ACF0-40DC-A3BB-CE18D1FBCECD}"/>
              </a:ext>
            </a:extLst>
          </p:cNvPr>
          <p:cNvSpPr txBox="1"/>
          <p:nvPr/>
        </p:nvSpPr>
        <p:spPr>
          <a:xfrm>
            <a:off x="4419588" y="4952764"/>
            <a:ext cx="4293701" cy="892552"/>
          </a:xfrm>
          <a:prstGeom prst="rect">
            <a:avLst/>
          </a:prstGeom>
          <a:noFill/>
        </p:spPr>
        <p:txBody>
          <a:bodyPr wrap="square" rtlCol="0">
            <a:spAutoFit/>
          </a:bodyPr>
          <a:lstStyle/>
          <a:p>
            <a:r>
              <a:rPr lang="en-US" sz="5200">
                <a:solidFill>
                  <a:schemeClr val="tx2">
                    <a:lumMod val="50000"/>
                  </a:schemeClr>
                </a:solidFill>
              </a:rPr>
              <a:t>Tangible views</a:t>
            </a:r>
          </a:p>
        </p:txBody>
      </p:sp>
      <p:cxnSp>
        <p:nvCxnSpPr>
          <p:cNvPr id="18" name="Straight Arrow Connector 17">
            <a:extLst>
              <a:ext uri="{FF2B5EF4-FFF2-40B4-BE49-F238E27FC236}">
                <a16:creationId xmlns:a16="http://schemas.microsoft.com/office/drawing/2014/main" id="{9A1ADCB8-F7F1-4BF8-AA26-67765C1C57FB}"/>
              </a:ext>
            </a:extLst>
          </p:cNvPr>
          <p:cNvCxnSpPr>
            <a:cxnSpLocks/>
            <a:stCxn id="19" idx="2"/>
          </p:cNvCxnSpPr>
          <p:nvPr/>
        </p:nvCxnSpPr>
        <p:spPr>
          <a:xfrm>
            <a:off x="3458815" y="8509795"/>
            <a:ext cx="2211455" cy="1771927"/>
          </a:xfrm>
          <a:prstGeom prst="straightConnector1">
            <a:avLst/>
          </a:prstGeom>
          <a:ln>
            <a:solidFill>
              <a:srgbClr val="212F3F"/>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938EA56-BF9D-484A-A8CD-23DDA4098892}"/>
              </a:ext>
            </a:extLst>
          </p:cNvPr>
          <p:cNvSpPr txBox="1"/>
          <p:nvPr/>
        </p:nvSpPr>
        <p:spPr>
          <a:xfrm>
            <a:off x="1311964" y="7617243"/>
            <a:ext cx="4293701" cy="892552"/>
          </a:xfrm>
          <a:prstGeom prst="rect">
            <a:avLst/>
          </a:prstGeom>
          <a:noFill/>
        </p:spPr>
        <p:txBody>
          <a:bodyPr wrap="square" rtlCol="0">
            <a:spAutoFit/>
          </a:bodyPr>
          <a:lstStyle/>
          <a:p>
            <a:r>
              <a:rPr lang="en-US" sz="5200">
                <a:solidFill>
                  <a:schemeClr val="tx2">
                    <a:lumMod val="50000"/>
                  </a:schemeClr>
                </a:solidFill>
              </a:rPr>
              <a:t>Global view</a:t>
            </a:r>
          </a:p>
        </p:txBody>
      </p:sp>
      <p:grpSp>
        <p:nvGrpSpPr>
          <p:cNvPr id="20" name="Group 19">
            <a:extLst>
              <a:ext uri="{FF2B5EF4-FFF2-40B4-BE49-F238E27FC236}">
                <a16:creationId xmlns:a16="http://schemas.microsoft.com/office/drawing/2014/main" id="{EEF4B2F7-88CE-412A-9E3C-B9EA85E4BFE9}"/>
              </a:ext>
            </a:extLst>
          </p:cNvPr>
          <p:cNvGrpSpPr/>
          <p:nvPr/>
        </p:nvGrpSpPr>
        <p:grpSpPr>
          <a:xfrm>
            <a:off x="6418932" y="674343"/>
            <a:ext cx="5450145" cy="1103507"/>
            <a:chOff x="6418932" y="733337"/>
            <a:chExt cx="5450145" cy="1103507"/>
          </a:xfrm>
        </p:grpSpPr>
        <p:sp>
          <p:nvSpPr>
            <p:cNvPr id="21" name="TextBox 20">
              <a:extLst>
                <a:ext uri="{FF2B5EF4-FFF2-40B4-BE49-F238E27FC236}">
                  <a16:creationId xmlns:a16="http://schemas.microsoft.com/office/drawing/2014/main" id="{5C56EE71-6B68-4844-8001-D5A2EFC391A1}"/>
                </a:ext>
              </a:extLst>
            </p:cNvPr>
            <p:cNvSpPr txBox="1"/>
            <p:nvPr/>
          </p:nvSpPr>
          <p:spPr>
            <a:xfrm>
              <a:off x="6418932" y="733337"/>
              <a:ext cx="545014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 views</a:t>
              </a:r>
            </a:p>
          </p:txBody>
        </p:sp>
        <p:sp>
          <p:nvSpPr>
            <p:cNvPr id="22" name="Rectangle 21">
              <a:extLst>
                <a:ext uri="{FF2B5EF4-FFF2-40B4-BE49-F238E27FC236}">
                  <a16:creationId xmlns:a16="http://schemas.microsoft.com/office/drawing/2014/main" id="{5F86F936-DA8C-49F8-9C04-EE7619B05B3F}"/>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Tree>
    <p:extLst>
      <p:ext uri="{BB962C8B-B14F-4D97-AF65-F5344CB8AC3E}">
        <p14:creationId xmlns:p14="http://schemas.microsoft.com/office/powerpoint/2010/main" val="405862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15</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1743783" y="1960990"/>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1538718" y="2731785"/>
            <a:ext cx="17877028"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Các vấn đề và giải pháp về </a:t>
            </a:r>
          </a:p>
          <a:p>
            <a:r>
              <a:rPr lang="en-US">
                <a:solidFill>
                  <a:schemeClr val="tx1">
                    <a:lumMod val="75000"/>
                  </a:schemeClr>
                </a:solidFill>
              </a:rPr>
              <a:t>kỹ thuật</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783899"/>
            <a:ext cx="13588071" cy="831087"/>
            <a:chOff x="0" y="-3001"/>
            <a:chExt cx="13588071" cy="831087"/>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001"/>
              <a:ext cx="12446156"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kỹ thuật trong giai đoạn đầu tìm hiểu</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10161752"/>
            <a:ext cx="13117806" cy="828086"/>
            <a:chOff x="1021151" y="9437850"/>
            <a:chExt cx="13117806"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59146"/>
              <a:ext cx="11975892" cy="733149"/>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t</a:t>
              </a:r>
              <a:r>
                <a:rPr lang="vi-VN" sz="5200">
                  <a:solidFill>
                    <a:schemeClr val="tx1">
                      <a:lumMod val="75000"/>
                    </a:schemeClr>
                  </a:solidFill>
                </a:rPr>
                <a:t>ư</a:t>
              </a:r>
              <a:r>
                <a:rPr lang="en-US" sz="5200">
                  <a:solidFill>
                    <a:schemeClr val="tx1">
                      <a:lumMod val="75000"/>
                    </a:schemeClr>
                  </a:solidFill>
                </a:rPr>
                <a:t>ơng tác với Tangible views</a:t>
              </a:r>
              <a:endParaRPr sz="52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84653" y="792331"/>
            <a:ext cx="15118755" cy="1044513"/>
            <a:chOff x="1584653" y="792331"/>
            <a:chExt cx="1511875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84653" y="792331"/>
              <a:ext cx="15118755"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Các kỹ thuật trong giai đoạn đầu tìm hiểu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pic>
        <p:nvPicPr>
          <p:cNvPr id="10" name="ARSandbox - Playing with sandbox">
            <a:hlinkClick r:id="" action="ppaction://media"/>
            <a:extLst>
              <a:ext uri="{FF2B5EF4-FFF2-40B4-BE49-F238E27FC236}">
                <a16:creationId xmlns:a16="http://schemas.microsoft.com/office/drawing/2014/main" id="{CEFE8920-2818-4D27-8F40-9EF2CB37ABA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9326460" y="7901880"/>
            <a:ext cx="8556645" cy="47981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Tangible_dessert">
            <a:hlinkClick r:id="" action="ppaction://media"/>
            <a:extLst>
              <a:ext uri="{FF2B5EF4-FFF2-40B4-BE49-F238E27FC236}">
                <a16:creationId xmlns:a16="http://schemas.microsoft.com/office/drawing/2014/main" id="{2CB4A1BD-C913-4CDA-8FC8-6F58907A32D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b="8579"/>
          <a:stretch/>
        </p:blipFill>
        <p:spPr>
          <a:xfrm rot="10800000">
            <a:off x="404896" y="7901880"/>
            <a:ext cx="8556645" cy="47981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8" descr="Kết quả hình ảnh cho question">
            <a:extLst>
              <a:ext uri="{FF2B5EF4-FFF2-40B4-BE49-F238E27FC236}">
                <a16:creationId xmlns:a16="http://schemas.microsoft.com/office/drawing/2014/main" id="{8E8E0921-2DAD-4B0D-AF64-9589BDD09C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0664" y="2788955"/>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73D4BA1-A31D-4CEA-A862-7FF3C5EF7487}"/>
              </a:ext>
            </a:extLst>
          </p:cNvPr>
          <p:cNvSpPr/>
          <p:nvPr/>
        </p:nvSpPr>
        <p:spPr>
          <a:xfrm>
            <a:off x="2621319" y="3312193"/>
            <a:ext cx="10227030" cy="892552"/>
          </a:xfrm>
          <a:prstGeom prst="rect">
            <a:avLst/>
          </a:prstGeom>
        </p:spPr>
        <p:txBody>
          <a:bodyPr wrap="none">
            <a:spAutoFit/>
          </a:bodyPr>
          <a:lstStyle/>
          <a:p>
            <a:r>
              <a:rPr lang="vi-VN" sz="5200">
                <a:solidFill>
                  <a:schemeClr val="tx1">
                    <a:lumMod val="50000"/>
                  </a:schemeClr>
                </a:solidFill>
                <a:latin typeface="Calibri" panose="020F0502020204030204" pitchFamily="34" charset="0"/>
                <a:ea typeface="MS Mincho" panose="02020609040205080304" pitchFamily="49" charset="-128"/>
                <a:cs typeface="Calibri" panose="020F0502020204030204" pitchFamily="34" charset="0"/>
              </a:rPr>
              <a:t>Tăng cường thông tin lên vật thể thật</a:t>
            </a:r>
          </a:p>
        </p:txBody>
      </p:sp>
      <p:pic>
        <p:nvPicPr>
          <p:cNvPr id="14" name="Picture 8" descr="Kết quả hình ảnh cho question">
            <a:extLst>
              <a:ext uri="{FF2B5EF4-FFF2-40B4-BE49-F238E27FC236}">
                <a16:creationId xmlns:a16="http://schemas.microsoft.com/office/drawing/2014/main" id="{C01CE009-096B-4865-BD61-278F519173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0664" y="5010741"/>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FAA1442-4923-40CA-97E4-3431B5CD1BC5}"/>
              </a:ext>
            </a:extLst>
          </p:cNvPr>
          <p:cNvSpPr/>
          <p:nvPr/>
        </p:nvSpPr>
        <p:spPr>
          <a:xfrm>
            <a:off x="2621319" y="5533979"/>
            <a:ext cx="9746643" cy="892552"/>
          </a:xfrm>
          <a:prstGeom prst="rect">
            <a:avLst/>
          </a:prstGeom>
        </p:spPr>
        <p:txBody>
          <a:bodyPr wrap="none">
            <a:spAutoFit/>
          </a:bodyPr>
          <a:lstStyle/>
          <a:p>
            <a:r>
              <a:rPr lang="vi-VN" sz="5200">
                <a:solidFill>
                  <a:schemeClr val="tx1">
                    <a:lumMod val="50000"/>
                  </a:schemeClr>
                </a:solidFill>
                <a:latin typeface="Calibri" panose="020F0502020204030204" pitchFamily="34" charset="0"/>
                <a:ea typeface="MS Mincho" panose="02020609040205080304" pitchFamily="49" charset="-128"/>
                <a:cs typeface="Calibri" panose="020F0502020204030204" pitchFamily="34" charset="0"/>
              </a:rPr>
              <a:t>Tương tác trực tiếp vào môi trường</a:t>
            </a: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393" fill="hold"/>
                                        <p:tgtEl>
                                          <p:spTgt spid="10"/>
                                        </p:tgtEl>
                                      </p:cBhvr>
                                    </p:cmd>
                                  </p:childTnLst>
                                </p:cTn>
                              </p:par>
                              <p:par>
                                <p:cTn id="7" presetID="1" presetClass="mediacall" presetSubtype="0" fill="hold" nodeType="withEffect">
                                  <p:stCondLst>
                                    <p:cond delay="0"/>
                                  </p:stCondLst>
                                  <p:childTnLst>
                                    <p:cmd type="call" cmd="playFrom(0.0)">
                                      <p:cBhvr>
                                        <p:cTn id="8" dur="3856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0" mute="1">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0" mute="1">
                <p:cTn id="20" repeatCount="indefinite" fill="hold" display="0">
                  <p:stCondLst>
                    <p:cond delay="indefinite"/>
                  </p:stCondLst>
                </p:cTn>
                <p:tgtEl>
                  <p:spTgt spid="1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10429" y="792331"/>
            <a:ext cx="13667203" cy="1044513"/>
            <a:chOff x="2310429" y="792331"/>
            <a:chExt cx="1366720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10429" y="792331"/>
              <a:ext cx="13667203"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Tăng cường thông tin lên vật thể thật</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1692771"/>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err="1">
                <a:solidFill>
                  <a:schemeClr val="tx1">
                    <a:lumMod val="50000"/>
                  </a:schemeClr>
                </a:solidFill>
                <a:latin typeface="+mj-lt"/>
                <a:ea typeface="MS Mincho" panose="02020609040205080304" pitchFamily="49" charset="-128"/>
              </a:rPr>
              <a:t>chính</a:t>
            </a:r>
            <a:r>
              <a:rPr lang="en-US" sz="5200">
                <a:solidFill>
                  <a:schemeClr val="tx1">
                    <a:lumMod val="50000"/>
                  </a:schemeClr>
                </a:solidFill>
                <a:latin typeface="+mj-lt"/>
                <a:ea typeface="MS Mincho" panose="02020609040205080304" pitchFamily="49" charset="-128"/>
              </a:rPr>
              <a:t> ở đây </a:t>
            </a:r>
            <a:r>
              <a:rPr lang="en-US" sz="5200" dirty="0">
                <a:solidFill>
                  <a:schemeClr val="tx1">
                    <a:lumMod val="50000"/>
                  </a:schemeClr>
                </a:solidFill>
                <a:latin typeface="+mj-lt"/>
                <a:ea typeface="MS Mincho" panose="02020609040205080304" pitchFamily="49" charset="-128"/>
              </a:rPr>
              <a:t>là </a:t>
            </a: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trình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so </a:t>
            </a:r>
            <a:r>
              <a:rPr lang="en-US" sz="5200" dirty="0" err="1">
                <a:solidFill>
                  <a:schemeClr val="tx1">
                    <a:lumMod val="50000"/>
                  </a:schemeClr>
                </a:solidFill>
                <a:latin typeface="+mj-lt"/>
                <a:ea typeface="MS Mincho" panose="02020609040205080304" pitchFamily="49" charset="-128"/>
              </a:rPr>
              <a:t>khớp</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với</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vật</a:t>
            </a:r>
            <a:r>
              <a:rPr lang="en-US" sz="5200" dirty="0">
                <a:solidFill>
                  <a:schemeClr val="tx1">
                    <a:lumMod val="50000"/>
                  </a:schemeClr>
                </a:solidFill>
                <a:latin typeface="+mj-lt"/>
                <a:ea typeface="MS Mincho" panose="02020609040205080304" pitchFamily="49" charset="-128"/>
              </a:rPr>
              <a:t> thể (3D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r>
              <a:rPr lang="fr-FR" sz="4400" b="1" i="1">
                <a:solidFill>
                  <a:schemeClr val="tx2">
                    <a:lumMod val="50000"/>
                  </a:schemeClr>
                </a:solidFill>
              </a:rPr>
              <a:t>[của O. Bimber and R. Raskar]</a:t>
            </a:r>
            <a:endParaRPr lang="en-US" b="1" i="1">
              <a:solidFill>
                <a:schemeClr val="tx2">
                  <a:lumMod val="50000"/>
                </a:schemeClr>
              </a:solidFill>
            </a:endParaRPr>
          </a:p>
        </p:txBody>
      </p:sp>
    </p:spTree>
    <p:extLst>
      <p:ext uri="{BB962C8B-B14F-4D97-AF65-F5344CB8AC3E}">
        <p14:creationId xmlns:p14="http://schemas.microsoft.com/office/powerpoint/2010/main" val="119702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10418" y="792331"/>
            <a:ext cx="13667204" cy="1044513"/>
            <a:chOff x="2310418" y="792331"/>
            <a:chExt cx="136672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10418" y="792331"/>
              <a:ext cx="136672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Tăng c</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thông tin lên vật thể thật</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167781" y="2662602"/>
            <a:ext cx="9752840" cy="8071096"/>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437277" y="3108929"/>
            <a:ext cx="9214338" cy="5302193"/>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1441336" y="2887263"/>
            <a:ext cx="6817494" cy="1692771"/>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 trên vật thật</a:t>
            </a:r>
          </a:p>
        </p:txBody>
      </p:sp>
      <p:sp>
        <p:nvSpPr>
          <p:cNvPr id="25" name="TextBox 24">
            <a:extLst>
              <a:ext uri="{FF2B5EF4-FFF2-40B4-BE49-F238E27FC236}">
                <a16:creationId xmlns:a16="http://schemas.microsoft.com/office/drawing/2014/main" id="{0A541BC5-FF90-42BB-9631-919FE8AD5B08}"/>
              </a:ext>
            </a:extLst>
          </p:cNvPr>
          <p:cNvSpPr txBox="1"/>
          <p:nvPr/>
        </p:nvSpPr>
        <p:spPr>
          <a:xfrm>
            <a:off x="11530019" y="8878220"/>
            <a:ext cx="6728811" cy="1692771"/>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Ánh xạ phù hợp với hình dạng vật thật</a:t>
            </a:r>
          </a:p>
        </p:txBody>
      </p:sp>
      <p:pic>
        <p:nvPicPr>
          <p:cNvPr id="19" name="Picture 32" descr="Icon04">
            <a:extLst>
              <a:ext uri="{FF2B5EF4-FFF2-40B4-BE49-F238E27FC236}">
                <a16:creationId xmlns:a16="http://schemas.microsoft.com/office/drawing/2014/main" id="{9F8A0D39-EE85-4EF2-B651-FB09E08B75E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425" y="2842801"/>
            <a:ext cx="1175111" cy="128816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8DB0EE-AF0F-438B-8CC2-DB9BC9C6EACB}"/>
              </a:ext>
            </a:extLst>
          </p:cNvPr>
          <p:cNvSpPr txBox="1"/>
          <p:nvPr/>
        </p:nvSpPr>
        <p:spPr>
          <a:xfrm>
            <a:off x="11559188" y="5818136"/>
            <a:ext cx="6728811" cy="249299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Tạo cảm giác tự nhiên của cảnh trên vật thể (góc chiếu 60-80)</a:t>
            </a:r>
          </a:p>
        </p:txBody>
      </p:sp>
      <p:pic>
        <p:nvPicPr>
          <p:cNvPr id="22" name="Picture 32" descr="Icon04">
            <a:extLst>
              <a:ext uri="{FF2B5EF4-FFF2-40B4-BE49-F238E27FC236}">
                <a16:creationId xmlns:a16="http://schemas.microsoft.com/office/drawing/2014/main" id="{2D708E17-A55F-451B-8B86-1052CB256B5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86962" y="5546177"/>
            <a:ext cx="1175111" cy="128816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F1066FC-F1E4-487E-B265-9A8A83AA32E1}"/>
              </a:ext>
            </a:extLst>
          </p:cNvPr>
          <p:cNvSpPr txBox="1"/>
          <p:nvPr/>
        </p:nvSpPr>
        <p:spPr>
          <a:xfrm>
            <a:off x="1956241" y="10756220"/>
            <a:ext cx="7964380" cy="769441"/>
          </a:xfrm>
          <a:prstGeom prst="rect">
            <a:avLst/>
          </a:prstGeom>
          <a:noFill/>
        </p:spPr>
        <p:txBody>
          <a:bodyPr wrap="square" rtlCol="0">
            <a:spAutoFit/>
          </a:bodyPr>
          <a:lstStyle/>
          <a:p>
            <a:r>
              <a:rPr lang="en-US" sz="4400" i="1">
                <a:solidFill>
                  <a:schemeClr val="tx2">
                    <a:lumMod val="50000"/>
                  </a:schemeClr>
                </a:solidFill>
              </a:rPr>
              <a:t>Demo thử nghiệm của nhóm</a:t>
            </a:r>
          </a:p>
        </p:txBody>
      </p:sp>
      <p:pic>
        <p:nvPicPr>
          <p:cNvPr id="24" name="Picture 32" descr="Icon04">
            <a:extLst>
              <a:ext uri="{FF2B5EF4-FFF2-40B4-BE49-F238E27FC236}">
                <a16:creationId xmlns:a16="http://schemas.microsoft.com/office/drawing/2014/main" id="{739EA7FE-82D8-49EF-B1F0-683E46B7BE1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424" y="8945191"/>
            <a:ext cx="1175111"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trực tiếp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151135"/>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126656"/>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246178"/>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EB40418C-4605-448D-9A9A-19A660FA67F2}"/>
              </a:ext>
            </a:extLst>
          </p:cNvPr>
          <p:cNvSpPr txBox="1"/>
          <p:nvPr/>
        </p:nvSpPr>
        <p:spPr>
          <a:xfrm>
            <a:off x="4880581" y="12390289"/>
            <a:ext cx="10484478" cy="754053"/>
          </a:xfrm>
          <a:prstGeom prst="rect">
            <a:avLst/>
          </a:prstGeom>
          <a:noFill/>
        </p:spPr>
        <p:txBody>
          <a:bodyPr wrap="square" rtlCol="0">
            <a:spAutoFit/>
          </a:bodyPr>
          <a:lstStyle/>
          <a:p>
            <a:r>
              <a:rPr lang="en-US" i="1">
                <a:solidFill>
                  <a:schemeClr val="tx2">
                    <a:lumMod val="50000"/>
                  </a:schemeClr>
                </a:solidFill>
              </a:rPr>
              <a:t>Dự án SandShape  </a:t>
            </a:r>
            <a:r>
              <a:rPr lang="en-US" b="1" i="1">
                <a:solidFill>
                  <a:schemeClr val="tx2">
                    <a:lumMod val="50000"/>
                  </a:schemeClr>
                </a:solidFill>
              </a:rPr>
              <a:t>[của MIT Media Lab 2003]</a:t>
            </a:r>
          </a:p>
        </p:txBody>
      </p:sp>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7012905"/>
            <a:ext cx="13034146" cy="1253002"/>
            <a:chOff x="2659216" y="10002980"/>
            <a:chExt cx="13034146" cy="1253002"/>
          </a:xfrm>
        </p:grpSpPr>
        <p:sp>
          <p:nvSpPr>
            <p:cNvPr id="10" name="TextBox 9"/>
            <p:cNvSpPr txBox="1"/>
            <p:nvPr/>
          </p:nvSpPr>
          <p:spPr>
            <a:xfrm>
              <a:off x="3441131" y="10002980"/>
              <a:ext cx="11777583"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- 1412153 và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 - 1412171</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72045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a:solidFill>
                    <a:schemeClr val="tx2">
                      <a:lumMod val="75000"/>
                    </a:schemeClr>
                  </a:solidFill>
                  <a:latin typeface="Lato Light"/>
                  <a:cs typeface="Lato Light"/>
                </a:rPr>
                <a:t>ơng – ThS Trần Quang Tánh</a:t>
              </a: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trực tiếp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9063021" y="7438091"/>
            <a:ext cx="9209365" cy="5164130"/>
          </a:xfrm>
          <a:prstGeom prst="ellipse">
            <a:avLst/>
          </a:prstGeom>
          <a:ln w="63500" cap="rnd">
            <a:no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608221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20" name="Picture 32" descr="Icon04">
            <a:extLst>
              <a:ext uri="{FF2B5EF4-FFF2-40B4-BE49-F238E27FC236}">
                <a16:creationId xmlns:a16="http://schemas.microsoft.com/office/drawing/2014/main" id="{D42F6079-093B-4DC1-A2E3-1307898264D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240767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descr="Icon04">
            <a:extLst>
              <a:ext uri="{FF2B5EF4-FFF2-40B4-BE49-F238E27FC236}">
                <a16:creationId xmlns:a16="http://schemas.microsoft.com/office/drawing/2014/main" id="{5822E981-3472-4E09-A13C-8F3F4EC4FD7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4689943"/>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7A7C6E-DF8C-4375-A93D-E47FA187D714}"/>
              </a:ext>
            </a:extLst>
          </p:cNvPr>
          <p:cNvSpPr txBox="1"/>
          <p:nvPr/>
        </p:nvSpPr>
        <p:spPr>
          <a:xfrm>
            <a:off x="1024011" y="9954664"/>
            <a:ext cx="7716698" cy="1446550"/>
          </a:xfrm>
          <a:prstGeom prst="rect">
            <a:avLst/>
          </a:prstGeom>
          <a:noFill/>
        </p:spPr>
        <p:txBody>
          <a:bodyPr wrap="square" rtlCol="0">
            <a:spAutoFit/>
          </a:bodyPr>
          <a:lstStyle/>
          <a:p>
            <a:pPr algn="ctr"/>
            <a:r>
              <a:rPr lang="en-US" sz="4400" i="1">
                <a:solidFill>
                  <a:schemeClr val="tx2">
                    <a:lumMod val="50000"/>
                  </a:schemeClr>
                </a:solidFill>
              </a:rPr>
              <a:t>Dự án SandboxAR</a:t>
            </a:r>
          </a:p>
          <a:p>
            <a:pPr algn="ctr"/>
            <a:r>
              <a:rPr lang="en-US" sz="4400" b="1" i="1">
                <a:solidFill>
                  <a:schemeClr val="tx2">
                    <a:lumMod val="50000"/>
                  </a:schemeClr>
                </a:solidFill>
              </a:rPr>
              <a:t>[của </a:t>
            </a:r>
            <a:r>
              <a:rPr lang="fr-FR" sz="4400" b="1" i="1">
                <a:solidFill>
                  <a:schemeClr val="tx2">
                    <a:lumMod val="50000"/>
                  </a:schemeClr>
                </a:solidFill>
              </a:rPr>
              <a:t>S. E. Reed 2014]</a:t>
            </a:r>
            <a:endParaRPr lang="en-US" sz="4400" b="1" i="1">
              <a:solidFill>
                <a:schemeClr val="tx2">
                  <a:lumMod val="50000"/>
                </a:schemeClr>
              </a:solidFill>
            </a:endParaRPr>
          </a:p>
        </p:txBody>
      </p:sp>
      <p:sp>
        <p:nvSpPr>
          <p:cNvPr id="21" name="TextBox 20">
            <a:extLst>
              <a:ext uri="{FF2B5EF4-FFF2-40B4-BE49-F238E27FC236}">
                <a16:creationId xmlns:a16="http://schemas.microsoft.com/office/drawing/2014/main" id="{8FEBDCAD-7BA1-4B09-8527-C18A6AC6FFD4}"/>
              </a:ext>
            </a:extLst>
          </p:cNvPr>
          <p:cNvSpPr txBox="1"/>
          <p:nvPr/>
        </p:nvSpPr>
        <p:spPr>
          <a:xfrm>
            <a:off x="10293394" y="12654278"/>
            <a:ext cx="7964380" cy="769441"/>
          </a:xfrm>
          <a:prstGeom prst="rect">
            <a:avLst/>
          </a:prstGeom>
          <a:noFill/>
        </p:spPr>
        <p:txBody>
          <a:bodyPr wrap="square" rtlCol="0">
            <a:spAutoFit/>
          </a:bodyPr>
          <a:lstStyle/>
          <a:p>
            <a:r>
              <a:rPr lang="en-US" sz="4400" i="1">
                <a:solidFill>
                  <a:schemeClr val="tx2">
                    <a:lumMod val="50000"/>
                  </a:schemeClr>
                </a:solidFill>
              </a:rPr>
              <a:t>Demo thử nghiệm của nhóm</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90338" y="821828"/>
            <a:ext cx="14107388" cy="1015016"/>
            <a:chOff x="2090338" y="821828"/>
            <a:chExt cx="14107388"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090338" y="821828"/>
              <a:ext cx="14107388"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Hệ thống tương tác với Tangible views</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pic>
        <p:nvPicPr>
          <p:cNvPr id="35" name="Picture 8" descr="Kết quả hình ảnh cho question">
            <a:extLst>
              <a:ext uri="{FF2B5EF4-FFF2-40B4-BE49-F238E27FC236}">
                <a16:creationId xmlns:a16="http://schemas.microsoft.com/office/drawing/2014/main" id="{B862C441-D225-4F3D-96F2-4F868C3BD8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5491" y="7870755"/>
            <a:ext cx="1061280" cy="12043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Kết quả hình ảnh cho question">
            <a:extLst>
              <a:ext uri="{FF2B5EF4-FFF2-40B4-BE49-F238E27FC236}">
                <a16:creationId xmlns:a16="http://schemas.microsoft.com/office/drawing/2014/main" id="{D1ECCE9B-41BC-448E-A8CD-710E79FED9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5491" y="9716695"/>
            <a:ext cx="1061280" cy="120439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descr="Kết quả hình ảnh cho question">
            <a:extLst>
              <a:ext uri="{FF2B5EF4-FFF2-40B4-BE49-F238E27FC236}">
                <a16:creationId xmlns:a16="http://schemas.microsoft.com/office/drawing/2014/main" id="{9EEBFAA5-304C-4030-BD66-25E192F955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5491" y="11562635"/>
            <a:ext cx="1061280" cy="1204391"/>
          </a:xfrm>
          <a:prstGeom prst="rect">
            <a:avLst/>
          </a:prstGeom>
          <a:noFill/>
          <a:extLst>
            <a:ext uri="{909E8E84-426E-40DD-AFC4-6F175D3DCCD1}">
              <a14:hiddenFill xmlns:a14="http://schemas.microsoft.com/office/drawing/2010/main">
                <a:solidFill>
                  <a:srgbClr val="FFFFFF"/>
                </a:solidFill>
              </a14:hiddenFill>
            </a:ext>
          </a:extLst>
        </p:spPr>
      </p:pic>
      <p:pic>
        <p:nvPicPr>
          <p:cNvPr id="2" name="intro_tangibleviews">
            <a:hlinkClick r:id="" action="ppaction://media"/>
            <a:extLst>
              <a:ext uri="{FF2B5EF4-FFF2-40B4-BE49-F238E27FC236}">
                <a16:creationId xmlns:a16="http://schemas.microsoft.com/office/drawing/2014/main" id="{48044BD5-BB6A-4646-ACC3-3AE68811CA3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9144000" y="2500960"/>
            <a:ext cx="8500702" cy="4781645"/>
          </a:xfrm>
          <a:prstGeom prst="rect">
            <a:avLst/>
          </a:prstGeom>
        </p:spPr>
      </p:pic>
      <p:sp>
        <p:nvSpPr>
          <p:cNvPr id="5" name="TextBox 4">
            <a:extLst>
              <a:ext uri="{FF2B5EF4-FFF2-40B4-BE49-F238E27FC236}">
                <a16:creationId xmlns:a16="http://schemas.microsoft.com/office/drawing/2014/main" id="{74433AD6-0936-4613-ABE8-06A1C7BEDDB8}"/>
              </a:ext>
            </a:extLst>
          </p:cNvPr>
          <p:cNvSpPr txBox="1"/>
          <p:nvPr/>
        </p:nvSpPr>
        <p:spPr>
          <a:xfrm>
            <a:off x="2963346" y="8103661"/>
            <a:ext cx="7738730" cy="892552"/>
          </a:xfrm>
          <a:prstGeom prst="rect">
            <a:avLst/>
          </a:prstGeom>
          <a:noFill/>
        </p:spPr>
        <p:txBody>
          <a:bodyPr wrap="square" rtlCol="0">
            <a:spAutoFit/>
          </a:bodyPr>
          <a:lstStyle/>
          <a:p>
            <a:r>
              <a:rPr lang="en-US" sz="5200">
                <a:solidFill>
                  <a:schemeClr val="tx2">
                    <a:lumMod val="50000"/>
                  </a:schemeClr>
                </a:solidFill>
              </a:rPr>
              <a:t>Cấu trúc phần cứng</a:t>
            </a:r>
          </a:p>
        </p:txBody>
      </p:sp>
      <p:sp>
        <p:nvSpPr>
          <p:cNvPr id="69" name="TextBox 68">
            <a:extLst>
              <a:ext uri="{FF2B5EF4-FFF2-40B4-BE49-F238E27FC236}">
                <a16:creationId xmlns:a16="http://schemas.microsoft.com/office/drawing/2014/main" id="{56B00BC8-9F27-4F7E-8291-31C5C4D74F39}"/>
              </a:ext>
            </a:extLst>
          </p:cNvPr>
          <p:cNvSpPr txBox="1"/>
          <p:nvPr/>
        </p:nvSpPr>
        <p:spPr>
          <a:xfrm>
            <a:off x="2963348" y="11791407"/>
            <a:ext cx="7738730" cy="892552"/>
          </a:xfrm>
          <a:prstGeom prst="rect">
            <a:avLst/>
          </a:prstGeom>
          <a:noFill/>
        </p:spPr>
        <p:txBody>
          <a:bodyPr wrap="square" rtlCol="0">
            <a:spAutoFit/>
          </a:bodyPr>
          <a:lstStyle/>
          <a:p>
            <a:r>
              <a:rPr lang="en-US" sz="5200">
                <a:solidFill>
                  <a:schemeClr val="tx2">
                    <a:lumMod val="50000"/>
                  </a:schemeClr>
                </a:solidFill>
              </a:rPr>
              <a:t>Căn chỉnh tọa độ t</a:t>
            </a:r>
            <a:r>
              <a:rPr lang="vi-VN" sz="5200">
                <a:solidFill>
                  <a:schemeClr val="tx2">
                    <a:lumMod val="50000"/>
                  </a:schemeClr>
                </a:solidFill>
              </a:rPr>
              <a:t>ư</a:t>
            </a:r>
            <a:r>
              <a:rPr lang="en-US" sz="5200">
                <a:solidFill>
                  <a:schemeClr val="tx2">
                    <a:lumMod val="50000"/>
                  </a:schemeClr>
                </a:solidFill>
              </a:rPr>
              <a:t>ơng tác </a:t>
            </a:r>
          </a:p>
        </p:txBody>
      </p:sp>
      <p:sp>
        <p:nvSpPr>
          <p:cNvPr id="70" name="TextBox 69">
            <a:extLst>
              <a:ext uri="{FF2B5EF4-FFF2-40B4-BE49-F238E27FC236}">
                <a16:creationId xmlns:a16="http://schemas.microsoft.com/office/drawing/2014/main" id="{3F8B1C32-51B6-459B-AA2B-EE577C764099}"/>
              </a:ext>
            </a:extLst>
          </p:cNvPr>
          <p:cNvSpPr txBox="1"/>
          <p:nvPr/>
        </p:nvSpPr>
        <p:spPr>
          <a:xfrm>
            <a:off x="2963347" y="9941863"/>
            <a:ext cx="7738730" cy="892552"/>
          </a:xfrm>
          <a:prstGeom prst="rect">
            <a:avLst/>
          </a:prstGeom>
          <a:noFill/>
        </p:spPr>
        <p:txBody>
          <a:bodyPr wrap="square" rtlCol="0">
            <a:spAutoFit/>
          </a:bodyPr>
          <a:lstStyle/>
          <a:p>
            <a:r>
              <a:rPr lang="en-US" sz="5200">
                <a:solidFill>
                  <a:schemeClr val="tx2">
                    <a:lumMod val="50000"/>
                  </a:schemeClr>
                </a:solidFill>
              </a:rPr>
              <a:t>Kỹ thuật nhận dạng vật thể</a:t>
            </a:r>
          </a:p>
        </p:txBody>
      </p:sp>
      <p:pic>
        <p:nvPicPr>
          <p:cNvPr id="71" name="ARSandbox - Playing with sandbox">
            <a:hlinkClick r:id="" action="ppaction://media"/>
            <a:extLst>
              <a:ext uri="{FF2B5EF4-FFF2-40B4-BE49-F238E27FC236}">
                <a16:creationId xmlns:a16="http://schemas.microsoft.com/office/drawing/2014/main" id="{F33E8B82-A741-4F45-89B0-8E08F16011A7}"/>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0800000" flipH="1">
            <a:off x="1590992" y="4835810"/>
            <a:ext cx="3991433" cy="22381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2" name="Tangible_dessert">
            <a:hlinkClick r:id="" action="ppaction://media"/>
            <a:extLst>
              <a:ext uri="{FF2B5EF4-FFF2-40B4-BE49-F238E27FC236}">
                <a16:creationId xmlns:a16="http://schemas.microsoft.com/office/drawing/2014/main" id="{23CBA287-E828-4F8B-BF68-0EEA8AE291EA}"/>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2"/>
          <a:srcRect b="8579"/>
          <a:stretch/>
        </p:blipFill>
        <p:spPr>
          <a:xfrm rot="10800000" flipH="1">
            <a:off x="1590991" y="2462266"/>
            <a:ext cx="3991433" cy="22381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Arrow: Right 7">
            <a:extLst>
              <a:ext uri="{FF2B5EF4-FFF2-40B4-BE49-F238E27FC236}">
                <a16:creationId xmlns:a16="http://schemas.microsoft.com/office/drawing/2014/main" id="{085A5EEB-327C-4128-A685-4A4116C63B68}"/>
              </a:ext>
            </a:extLst>
          </p:cNvPr>
          <p:cNvSpPr/>
          <p:nvPr/>
        </p:nvSpPr>
        <p:spPr>
          <a:xfrm>
            <a:off x="6676945" y="4402681"/>
            <a:ext cx="1586753" cy="703500"/>
          </a:xfrm>
          <a:prstGeom prst="rightArrow">
            <a:avLst/>
          </a:prstGeom>
          <a:solidFill>
            <a:schemeClr val="tx2">
              <a:lumMod val="75000"/>
            </a:schemeClr>
          </a:solid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568" fill="hold"/>
                                        <p:tgtEl>
                                          <p:spTgt spid="72"/>
                                        </p:tgtEl>
                                      </p:cBhvr>
                                    </p:cmd>
                                  </p:childTnLst>
                                </p:cTn>
                              </p:par>
                              <p:par>
                                <p:cTn id="7" presetID="1" presetClass="mediacall" presetSubtype="0" fill="hold" nodeType="withEffect">
                                  <p:stCondLst>
                                    <p:cond delay="0"/>
                                  </p:stCondLst>
                                  <p:childTnLst>
                                    <p:cmd type="call" cmd="playFrom(0.0)">
                                      <p:cBhvr>
                                        <p:cTn id="8" dur="31393" fill="hold"/>
                                        <p:tgtEl>
                                          <p:spTgt spid="71"/>
                                        </p:tgtEl>
                                      </p:cBhvr>
                                    </p:cmd>
                                  </p:childTnLst>
                                </p:cTn>
                              </p:par>
                              <p:par>
                                <p:cTn id="9" presetID="1" presetClass="mediacall" presetSubtype="0" fill="hold" nodeType="withEffect">
                                  <p:stCondLst>
                                    <p:cond delay="0"/>
                                  </p:stCondLst>
                                  <p:childTnLst>
                                    <p:cmd type="call" cmd="playFrom(0.0)">
                                      <p:cBhvr>
                                        <p:cTn id="10"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repeatCount="indefinite" fill="hold" display="0">
                  <p:stCondLst>
                    <p:cond delay="indefinite"/>
                  </p:stCondLst>
                </p:cTn>
                <p:tgtEl>
                  <p:spTgt spid="72"/>
                </p:tgtEl>
              </p:cMediaNode>
            </p:video>
            <p:seq concurrent="1" nextAc="seek">
              <p:cTn id="12" restart="whenNotActive" fill="hold" evtFilter="cancelBubble" nodeType="interactiveSeq">
                <p:stCondLst>
                  <p:cond evt="onClick" delay="0">
                    <p:tgtEl>
                      <p:spTgt spid="7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72"/>
                                        </p:tgtEl>
                                      </p:cBhvr>
                                    </p:cmd>
                                  </p:childTnLst>
                                </p:cTn>
                              </p:par>
                            </p:childTnLst>
                          </p:cTn>
                        </p:par>
                      </p:childTnLst>
                    </p:cTn>
                  </p:par>
                </p:childTnLst>
              </p:cTn>
              <p:nextCondLst>
                <p:cond evt="onClick" delay="0">
                  <p:tgtEl>
                    <p:spTgt spid="72"/>
                  </p:tgtEl>
                </p:cond>
              </p:nextCondLst>
            </p:seq>
            <p:video>
              <p:cMediaNode vol="0">
                <p:cTn id="17" repeatCount="indefinite" fill="hold" display="0">
                  <p:stCondLst>
                    <p:cond delay="indefinite"/>
                  </p:stCondLst>
                </p:cTn>
                <p:tgtEl>
                  <p:spTgt spid="71"/>
                </p:tgtEl>
              </p:cMediaNode>
            </p:video>
            <p:seq concurrent="1" nextAc="seek">
              <p:cTn id="18" restart="whenNotActive" fill="hold" evtFilter="cancelBubble" nodeType="interactiveSeq">
                <p:stCondLst>
                  <p:cond evt="onClick" delay="0">
                    <p:tgtEl>
                      <p:spTgt spid="7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71"/>
                                        </p:tgtEl>
                                      </p:cBhvr>
                                    </p:cmd>
                                  </p:childTnLst>
                                </p:cTn>
                              </p:par>
                            </p:childTnLst>
                          </p:cTn>
                        </p:par>
                      </p:childTnLst>
                    </p:cTn>
                  </p:par>
                </p:childTnLst>
              </p:cTn>
              <p:nextCondLst>
                <p:cond evt="onClick" delay="0">
                  <p:tgtEl>
                    <p:spTgt spid="71"/>
                  </p:tgtEl>
                </p:cond>
              </p:nextCondLst>
            </p:seq>
            <p:video>
              <p:cMediaNode vol="80000">
                <p:cTn id="23" repeatCount="indefinite" fill="hold" display="0">
                  <p:stCondLst>
                    <p:cond delay="indefinite"/>
                  </p:stCondLst>
                </p:cTn>
                <p:tgtEl>
                  <p:spTgt spid="2"/>
                </p:tgtEl>
              </p:cMediaNode>
            </p:video>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266548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1998" y="73634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11" name="game_pingpong">
            <a:hlinkClick r:id="" action="ppaction://media"/>
            <a:extLst>
              <a:ext uri="{FF2B5EF4-FFF2-40B4-BE49-F238E27FC236}">
                <a16:creationId xmlns:a16="http://schemas.microsoft.com/office/drawing/2014/main" id="{DDF8E626-2D18-4565-957D-C94DCE57F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36720"/>
            <a:ext cx="18288000" cy="1077455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207139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fullScrn="1">
              <p:cMediaNode vol="0" mute="1">
                <p:cTn id="12" repeatCount="indefinite" fill="hold" display="0">
                  <p:stCondLst>
                    <p:cond delay="indefinite"/>
                  </p:stCondLst>
                </p:cTn>
                <p:tgtEl>
                  <p:spTgt spid="11"/>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3"/>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7302046" y="2436575"/>
            <a:ext cx="10308666"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a:t>
            </a:r>
            <a:endParaRPr lang="en-US" sz="5400" dirty="0">
              <a:solidFill>
                <a:schemeClr val="tx1">
                  <a:lumMod val="50000"/>
                </a:schemeClr>
              </a:solidFill>
              <a:latin typeface="+mj-lt"/>
              <a:ea typeface="MS Mincho" panose="02020609040205080304" pitchFamily="49" charset="-128"/>
            </a:endParaRPr>
          </a:p>
        </p:txBody>
      </p:sp>
      <p:pic>
        <p:nvPicPr>
          <p:cNvPr id="11" name="Picture 32" descr="Icon04">
            <a:extLst>
              <a:ext uri="{FF2B5EF4-FFF2-40B4-BE49-F238E27FC236}">
                <a16:creationId xmlns:a16="http://schemas.microsoft.com/office/drawing/2014/main" id="{4057D554-A791-40D2-A015-CFCC41971BB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6287" y="2254156"/>
            <a:ext cx="1288169" cy="128816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254AF2F-6E13-4E8D-A14A-CD7AD0314B27}"/>
              </a:ext>
            </a:extLst>
          </p:cNvPr>
          <p:cNvGrpSpPr/>
          <p:nvPr/>
        </p:nvGrpSpPr>
        <p:grpSpPr>
          <a:xfrm>
            <a:off x="5624956" y="3359905"/>
            <a:ext cx="12381610" cy="10109165"/>
            <a:chOff x="-89956" y="-28906"/>
            <a:chExt cx="9495633" cy="3921116"/>
          </a:xfrm>
          <a:solidFill>
            <a:schemeClr val="accent2"/>
          </a:solidFill>
        </p:grpSpPr>
        <p:sp>
          <p:nvSpPr>
            <p:cNvPr id="14" name="Rectangle: Rounded Corners 13">
              <a:extLst>
                <a:ext uri="{FF2B5EF4-FFF2-40B4-BE49-F238E27FC236}">
                  <a16:creationId xmlns:a16="http://schemas.microsoft.com/office/drawing/2014/main" id="{F726C2C3-C232-4D52-8F4D-6A5A45E1CCD9}"/>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15" name="Straight Arrow Connector 14">
              <a:extLst>
                <a:ext uri="{FF2B5EF4-FFF2-40B4-BE49-F238E27FC236}">
                  <a16:creationId xmlns:a16="http://schemas.microsoft.com/office/drawing/2014/main" id="{6652A34A-010E-45BA-912C-7B568D8094D1}"/>
                </a:ext>
              </a:extLst>
            </p:cNvPr>
            <p:cNvCxnSpPr>
              <a:cxnSpLocks/>
              <a:stCxn id="21" idx="2"/>
              <a:endCxn id="22"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8C9B886E-8B0F-4EE8-B23E-85D11CD05FB9}"/>
                </a:ext>
              </a:extLst>
            </p:cNvPr>
            <p:cNvCxnSpPr>
              <a:cxnSpLocks/>
              <a:stCxn id="22" idx="2"/>
              <a:endCxn id="23"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17" name="Straight Arrow Connector 16">
              <a:extLst>
                <a:ext uri="{FF2B5EF4-FFF2-40B4-BE49-F238E27FC236}">
                  <a16:creationId xmlns:a16="http://schemas.microsoft.com/office/drawing/2014/main" id="{DE5E09C0-DAB3-45F4-93BE-AA630405B882}"/>
                </a:ext>
              </a:extLst>
            </p:cNvPr>
            <p:cNvCxnSpPr>
              <a:cxnSpLocks/>
              <a:stCxn id="23" idx="2"/>
              <a:endCxn id="24"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18" name="Rectangle: Rounded Corners 17">
              <a:extLst>
                <a:ext uri="{FF2B5EF4-FFF2-40B4-BE49-F238E27FC236}">
                  <a16:creationId xmlns:a16="http://schemas.microsoft.com/office/drawing/2014/main" id="{18AADAFC-8024-4A0D-929E-9EAA99C6E9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19" name="Rectangle 18">
              <a:extLst>
                <a:ext uri="{FF2B5EF4-FFF2-40B4-BE49-F238E27FC236}">
                  <a16:creationId xmlns:a16="http://schemas.microsoft.com/office/drawing/2014/main" id="{A0729DE9-E356-4BC1-AE8B-99942F20E5DE}"/>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20" name="Straight Arrow Connector 19">
              <a:extLst>
                <a:ext uri="{FF2B5EF4-FFF2-40B4-BE49-F238E27FC236}">
                  <a16:creationId xmlns:a16="http://schemas.microsoft.com/office/drawing/2014/main" id="{84D73B3F-8F5D-4E73-BC23-F1008382360D}"/>
                </a:ext>
              </a:extLst>
            </p:cNvPr>
            <p:cNvCxnSpPr>
              <a:cxnSpLocks/>
              <a:stCxn id="14" idx="2"/>
              <a:endCxn id="21"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21" name="Rectangle: Rounded Corners 20">
              <a:extLst>
                <a:ext uri="{FF2B5EF4-FFF2-40B4-BE49-F238E27FC236}">
                  <a16:creationId xmlns:a16="http://schemas.microsoft.com/office/drawing/2014/main" id="{F2E9846F-FDD0-4BA5-8685-64AA1321799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22" name="Rectangle: Rounded Corners 21">
              <a:extLst>
                <a:ext uri="{FF2B5EF4-FFF2-40B4-BE49-F238E27FC236}">
                  <a16:creationId xmlns:a16="http://schemas.microsoft.com/office/drawing/2014/main" id="{F3769317-34C6-4F3F-BD91-B42B8FE8DE37}"/>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23" name="Rectangle: Rounded Corners 22">
              <a:extLst>
                <a:ext uri="{FF2B5EF4-FFF2-40B4-BE49-F238E27FC236}">
                  <a16:creationId xmlns:a16="http://schemas.microsoft.com/office/drawing/2014/main" id="{E61C1A54-686F-4A32-9838-0BCD1699469A}"/>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24" name="Rectangle: Rounded Corners 23">
              <a:extLst>
                <a:ext uri="{FF2B5EF4-FFF2-40B4-BE49-F238E27FC236}">
                  <a16:creationId xmlns:a16="http://schemas.microsoft.com/office/drawing/2014/main" id="{8996790F-7B73-4250-9ED5-FA481A115592}"/>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25" name="Rectangle: Rounded Corners 24">
              <a:extLst>
                <a:ext uri="{FF2B5EF4-FFF2-40B4-BE49-F238E27FC236}">
                  <a16:creationId xmlns:a16="http://schemas.microsoft.com/office/drawing/2014/main" id="{72CDA51F-DF49-43D0-A43C-5EBB5B069AD1}"/>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26" name="Arrow: Right 25">
              <a:extLst>
                <a:ext uri="{FF2B5EF4-FFF2-40B4-BE49-F238E27FC236}">
                  <a16:creationId xmlns:a16="http://schemas.microsoft.com/office/drawing/2014/main" id="{B7D051D6-E6F1-4C41-BB60-0BFDB75856F7}"/>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27" name="Arrow: Right 26">
              <a:extLst>
                <a:ext uri="{FF2B5EF4-FFF2-40B4-BE49-F238E27FC236}">
                  <a16:creationId xmlns:a16="http://schemas.microsoft.com/office/drawing/2014/main" id="{7BF87498-22CD-4A59-BD88-21C65FC85F7C}"/>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28" name="Rectangle 27">
              <a:extLst>
                <a:ext uri="{FF2B5EF4-FFF2-40B4-BE49-F238E27FC236}">
                  <a16:creationId xmlns:a16="http://schemas.microsoft.com/office/drawing/2014/main" id="{6C4D1A8F-F0DA-41DC-804E-09E1560BFD14}"/>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5698" y="4126516"/>
            <a:ext cx="12200868" cy="5462967"/>
          </a:xfrm>
          <a:prstGeom prst="rect">
            <a:avLst/>
          </a:prstGeom>
        </p:spPr>
      </p:pic>
      <p:sp>
        <p:nvSpPr>
          <p:cNvPr id="5" name="TextBox 4">
            <a:extLst>
              <a:ext uri="{FF2B5EF4-FFF2-40B4-BE49-F238E27FC236}">
                <a16:creationId xmlns:a16="http://schemas.microsoft.com/office/drawing/2014/main" id="{513BC9DB-059B-4110-B531-731ADC15B0A2}"/>
              </a:ext>
            </a:extLst>
          </p:cNvPr>
          <p:cNvSpPr txBox="1"/>
          <p:nvPr/>
        </p:nvSpPr>
        <p:spPr>
          <a:xfrm>
            <a:off x="8464731" y="9641734"/>
            <a:ext cx="9588137" cy="754053"/>
          </a:xfrm>
          <a:prstGeom prst="rect">
            <a:avLst/>
          </a:prstGeom>
          <a:noFill/>
        </p:spPr>
        <p:txBody>
          <a:bodyPr wrap="square" rtlCol="0">
            <a:spAutoFit/>
          </a:bodyPr>
          <a:lstStyle/>
          <a:p>
            <a:r>
              <a:rPr lang="en-US" sz="4200" i="1">
                <a:solidFill>
                  <a:schemeClr val="tx2">
                    <a:lumMod val="50000"/>
                  </a:schemeClr>
                </a:solidFill>
              </a:rPr>
              <a:t>Demo nhận dạng bằng Kinect</a:t>
            </a:r>
          </a:p>
        </p:txBody>
      </p:sp>
    </p:spTree>
    <p:extLst>
      <p:ext uri="{BB962C8B-B14F-4D97-AF65-F5344CB8AC3E}">
        <p14:creationId xmlns:p14="http://schemas.microsoft.com/office/powerpoint/2010/main" val="410116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25" y="736347"/>
            <a:ext cx="10064550" cy="1015016"/>
            <a:chOff x="4111748"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48" y="821828"/>
              <a:ext cx="10064550"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Căn chỉnh tọa độ tương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2" name="Raycast">
            <a:hlinkClick r:id="" action="ppaction://media"/>
            <a:extLst>
              <a:ext uri="{FF2B5EF4-FFF2-40B4-BE49-F238E27FC236}">
                <a16:creationId xmlns:a16="http://schemas.microsoft.com/office/drawing/2014/main" id="{19586113-DB61-48C4-9369-1E1D459539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44260"/>
            <a:ext cx="18288000" cy="10315648"/>
          </a:xfrm>
          <a:prstGeom prst="rect">
            <a:avLst/>
          </a:prstGeom>
        </p:spPr>
      </p:pic>
    </p:spTree>
    <p:extLst>
      <p:ext uri="{BB962C8B-B14F-4D97-AF65-F5344CB8AC3E}">
        <p14:creationId xmlns:p14="http://schemas.microsoft.com/office/powerpoint/2010/main" val="32874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434542" y="2274529"/>
            <a:ext cx="9661614" cy="6158043"/>
            <a:chOff x="45307" y="3707252"/>
            <a:chExt cx="8488571"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45307" y="3733378"/>
              <a:ext cx="8488571" cy="6249243"/>
              <a:chOff x="-208348" y="0"/>
              <a:chExt cx="6710748"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208348" y="3117747"/>
                <a:ext cx="3484335"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Tâm</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vùng</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thao</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tác</a:t>
                </a:r>
                <a:endParaRPr lang="en-US" sz="4400" dirty="0">
                  <a:effectLst/>
                  <a:latin typeface="+mj-lt"/>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3898301" y="3313234"/>
                <a:ext cx="2560119"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phải</a:t>
                </a:r>
                <a:r>
                  <a:rPr lang="fr-FR" sz="4400" kern="1200" dirty="0">
                    <a:solidFill>
                      <a:srgbClr val="FFFFFF"/>
                    </a:solidFill>
                    <a:effectLst/>
                    <a:latin typeface="+mj-lt"/>
                    <a:ea typeface="MS Mincho" panose="02020609040205080304" pitchFamily="49" charset="-128"/>
                  </a:rPr>
                  <a:t> d</a:t>
                </a:r>
                <a:r>
                  <a:rPr lang="vi-VN" sz="4400" kern="1200" dirty="0">
                    <a:solidFill>
                      <a:srgbClr val="FFFFFF"/>
                    </a:solidFill>
                    <a:effectLst/>
                    <a:latin typeface="+mj-lt"/>
                    <a:ea typeface="MS Mincho" panose="02020609040205080304" pitchFamily="49" charset="-128"/>
                  </a:rPr>
                  <a:t>ư</a:t>
                </a:r>
                <a:r>
                  <a:rPr lang="fr-FR" sz="4400" kern="1200" dirty="0" err="1">
                    <a:solidFill>
                      <a:srgbClr val="FFFFFF"/>
                    </a:solidFill>
                    <a:effectLst/>
                    <a:latin typeface="+mj-lt"/>
                    <a:ea typeface="MS Mincho" panose="02020609040205080304" pitchFamily="49" charset="-128"/>
                  </a:rPr>
                  <a:t>ới</a:t>
                </a:r>
                <a:endParaRPr lang="en-US" sz="4400" dirty="0">
                  <a:effectLst/>
                  <a:latin typeface="+mj-lt"/>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53955" y="492473"/>
                <a:ext cx="2833522" cy="677391"/>
              </a:xfrm>
              <a:prstGeom prst="rect">
                <a:avLst/>
              </a:prstGeom>
              <a:noFill/>
            </p:spPr>
            <p:txBody>
              <a:bodyPr wrap="square" rtlCol="0">
                <a:noAutofit/>
              </a:bodyPr>
              <a:lstStyle/>
              <a:p>
                <a:pPr marL="0" marR="0" indent="226695" algn="just">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trái</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trên</a:t>
                </a:r>
                <a:endParaRPr lang="en-US" sz="4400" dirty="0">
                  <a:effectLst/>
                  <a:latin typeface="+mj-lt"/>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4"/>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216C244-EC05-4CE1-8CE1-75284F1343D8}"/>
                  </a:ext>
                </a:extLst>
              </p:cNvPr>
              <p:cNvSpPr/>
              <p:nvPr/>
            </p:nvSpPr>
            <p:spPr>
              <a:xfrm>
                <a:off x="12395097" y="3029961"/>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 </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0</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0</m:t>
                                  </m:r>
                                </m:sub>
                              </m:sSub>
                            </m:e>
                          </m:eqArr>
                        </m:e>
                      </m:d>
                    </m:oMath>
                  </m:oMathPara>
                </a14:m>
                <a:endParaRPr lang="en-US" sz="5200" dirty="0">
                  <a:solidFill>
                    <a:srgbClr val="000000"/>
                  </a:solidFill>
                  <a:latin typeface="+mj-lt"/>
                </a:endParaRPr>
              </a:p>
            </p:txBody>
          </p:sp>
        </mc:Choice>
        <mc:Fallback xmlns="">
          <p:sp>
            <p:nvSpPr>
              <p:cNvPr id="32" name="Rectangle 31">
                <a:extLst>
                  <a:ext uri="{FF2B5EF4-FFF2-40B4-BE49-F238E27FC236}">
                    <a16:creationId xmlns:a16="http://schemas.microsoft.com/office/drawing/2014/main" id="{2216C244-EC05-4CE1-8CE1-75284F1343D8}"/>
                  </a:ext>
                </a:extLst>
              </p:cNvPr>
              <p:cNvSpPr>
                <a:spLocks noRot="1" noChangeAspect="1" noMove="1" noResize="1" noEditPoints="1" noAdjustHandles="1" noChangeArrowheads="1" noChangeShapeType="1" noTextEdit="1"/>
              </p:cNvSpPr>
              <p:nvPr/>
            </p:nvSpPr>
            <p:spPr>
              <a:xfrm>
                <a:off x="12395097" y="3029961"/>
                <a:ext cx="3352439" cy="1877309"/>
              </a:xfrm>
              <a:prstGeom prst="rect">
                <a:avLst/>
              </a:prstGeom>
              <a:blipFill>
                <a:blip r:embed="rId5"/>
                <a:stretch>
                  <a:fillRect r="-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1D993F6-11B7-4227-A2F4-92AE76ACD435}"/>
                  </a:ext>
                </a:extLst>
              </p:cNvPr>
              <p:cNvSpPr/>
              <p:nvPr/>
            </p:nvSpPr>
            <p:spPr>
              <a:xfrm>
                <a:off x="12021763" y="6085898"/>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𝑎</m:t>
                              </m:r>
                              <m:r>
                                <a:rPr lang="en-US" sz="5200">
                                  <a:solidFill>
                                    <a:srgbClr val="000000"/>
                                  </a:solidFill>
                                  <a:latin typeface="Cambria Math" panose="02040503050406030204" pitchFamily="18" charset="0"/>
                                </a:rPr>
                                <m:t>+ ∆</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𝑏</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e>
                          </m:eqArr>
                        </m:e>
                      </m:d>
                    </m:oMath>
                  </m:oMathPara>
                </a14:m>
                <a:endParaRPr lang="en-US" sz="5200" dirty="0">
                  <a:solidFill>
                    <a:srgbClr val="000000"/>
                  </a:solidFill>
                  <a:latin typeface="+mj-lt"/>
                </a:endParaRPr>
              </a:p>
            </p:txBody>
          </p:sp>
        </mc:Choice>
        <mc:Fallback xmlns="">
          <p:sp>
            <p:nvSpPr>
              <p:cNvPr id="37" name="Rectangle 36">
                <a:extLst>
                  <a:ext uri="{FF2B5EF4-FFF2-40B4-BE49-F238E27FC236}">
                    <a16:creationId xmlns:a16="http://schemas.microsoft.com/office/drawing/2014/main" id="{D1D993F6-11B7-4227-A2F4-92AE76ACD435}"/>
                  </a:ext>
                </a:extLst>
              </p:cNvPr>
              <p:cNvSpPr>
                <a:spLocks noRot="1" noChangeAspect="1" noMove="1" noResize="1" noEditPoints="1" noAdjustHandles="1" noChangeArrowheads="1" noChangeShapeType="1" noTextEdit="1"/>
              </p:cNvSpPr>
              <p:nvPr/>
            </p:nvSpPr>
            <p:spPr>
              <a:xfrm>
                <a:off x="12021763" y="6085898"/>
                <a:ext cx="3352439" cy="1877309"/>
              </a:xfrm>
              <a:prstGeom prst="rect">
                <a:avLst/>
              </a:prstGeom>
              <a:blipFill>
                <a:blip r:embed="rId6"/>
                <a:stretch>
                  <a:fillRect r="-3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46D223C-5AE2-44BF-9FE8-4BF959DC3B7B}"/>
                  </a:ext>
                </a:extLst>
              </p:cNvPr>
              <p:cNvSpPr/>
              <p:nvPr/>
            </p:nvSpPr>
            <p:spPr>
              <a:xfrm>
                <a:off x="11977950" y="9525247"/>
                <a:ext cx="3086100" cy="369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a</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den>
                              </m:f>
                            </m:e>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b</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den>
                              </m:f>
                            </m:e>
                          </m:eqArr>
                        </m:e>
                      </m:d>
                    </m:oMath>
                  </m:oMathPara>
                </a14:m>
                <a:endParaRPr lang="en-US" sz="5200" dirty="0">
                  <a:solidFill>
                    <a:srgbClr val="000000"/>
                  </a:solidFill>
                  <a:latin typeface="+mj-lt"/>
                </a:endParaRPr>
              </a:p>
            </p:txBody>
          </p:sp>
        </mc:Choice>
        <mc:Fallback xmlns="">
          <p:sp>
            <p:nvSpPr>
              <p:cNvPr id="38" name="Rectangle 37">
                <a:extLst>
                  <a:ext uri="{FF2B5EF4-FFF2-40B4-BE49-F238E27FC236}">
                    <a16:creationId xmlns:a16="http://schemas.microsoft.com/office/drawing/2014/main" id="{F46D223C-5AE2-44BF-9FE8-4BF959DC3B7B}"/>
                  </a:ext>
                </a:extLst>
              </p:cNvPr>
              <p:cNvSpPr>
                <a:spLocks noRot="1" noChangeAspect="1" noMove="1" noResize="1" noEditPoints="1" noAdjustHandles="1" noChangeArrowheads="1" noChangeShapeType="1" noTextEdit="1"/>
              </p:cNvSpPr>
              <p:nvPr/>
            </p:nvSpPr>
            <p:spPr>
              <a:xfrm>
                <a:off x="11977950" y="9525247"/>
                <a:ext cx="3086100" cy="3699411"/>
              </a:xfrm>
              <a:prstGeom prst="rect">
                <a:avLst/>
              </a:prstGeom>
              <a:blipFill>
                <a:blip r:embed="rId7"/>
                <a:stretch>
                  <a:fillRect r="-2648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0D58742-D19D-4E5E-AB7F-19575618BB95}"/>
              </a:ext>
            </a:extLst>
          </p:cNvPr>
          <p:cNvSpPr txBox="1"/>
          <p:nvPr/>
        </p:nvSpPr>
        <p:spPr>
          <a:xfrm>
            <a:off x="10289572" y="2122942"/>
            <a:ext cx="8068234"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1: Di </a:t>
            </a:r>
            <a:r>
              <a:rPr lang="en-US" sz="5200" dirty="0" err="1">
                <a:solidFill>
                  <a:srgbClr val="000000"/>
                </a:solidFill>
                <a:latin typeface="+mj-lt"/>
              </a:rPr>
              <a:t>chuyển</a:t>
            </a:r>
            <a:r>
              <a:rPr lang="en-US" sz="5200" dirty="0">
                <a:solidFill>
                  <a:srgbClr val="000000"/>
                </a:solidFill>
                <a:latin typeface="+mj-lt"/>
              </a:rPr>
              <a:t> </a:t>
            </a:r>
            <a:r>
              <a:rPr lang="en-US" sz="5200" dirty="0" err="1">
                <a:solidFill>
                  <a:srgbClr val="000000"/>
                </a:solidFill>
                <a:latin typeface="+mj-lt"/>
              </a:rPr>
              <a:t>góc</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1" name="TextBox 40">
            <a:extLst>
              <a:ext uri="{FF2B5EF4-FFF2-40B4-BE49-F238E27FC236}">
                <a16:creationId xmlns:a16="http://schemas.microsoft.com/office/drawing/2014/main" id="{A57771AD-0D04-4978-A921-B897CA83B0F8}"/>
              </a:ext>
            </a:extLst>
          </p:cNvPr>
          <p:cNvSpPr txBox="1"/>
          <p:nvPr/>
        </p:nvSpPr>
        <p:spPr>
          <a:xfrm>
            <a:off x="10291848" y="4949916"/>
            <a:ext cx="6604565"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2: Quan </a:t>
            </a:r>
            <a:r>
              <a:rPr lang="en-US" sz="5200" dirty="0" err="1">
                <a:solidFill>
                  <a:srgbClr val="000000"/>
                </a:solidFill>
                <a:latin typeface="+mj-lt"/>
              </a:rPr>
              <a:t>hệ</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2" name="TextBox 41">
            <a:extLst>
              <a:ext uri="{FF2B5EF4-FFF2-40B4-BE49-F238E27FC236}">
                <a16:creationId xmlns:a16="http://schemas.microsoft.com/office/drawing/2014/main" id="{35312750-F847-4CE9-99BD-3C6E33EE6716}"/>
              </a:ext>
            </a:extLst>
          </p:cNvPr>
          <p:cNvSpPr txBox="1"/>
          <p:nvPr/>
        </p:nvSpPr>
        <p:spPr>
          <a:xfrm>
            <a:off x="10405635" y="8206637"/>
            <a:ext cx="7087068"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3: </a:t>
            </a:r>
            <a:r>
              <a:rPr lang="en-US" sz="5200" dirty="0" err="1">
                <a:solidFill>
                  <a:srgbClr val="000000"/>
                </a:solidFill>
                <a:latin typeface="+mj-lt"/>
              </a:rPr>
              <a:t>Tính</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r>
              <a:rPr lang="en-US" sz="5200" dirty="0">
                <a:solidFill>
                  <a:srgbClr val="000000"/>
                </a:solidFill>
                <a:latin typeface="+mj-lt"/>
              </a:rPr>
              <a:t> Unity</a:t>
            </a: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2138733" cy="10356158"/>
            <a:chOff x="995338" y="1629044"/>
            <a:chExt cx="5807121"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807121" cy="822960"/>
              <a:chOff x="995338" y="3696772"/>
              <a:chExt cx="5807121"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29" y="3940312"/>
                <a:ext cx="481193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Các vấn đề và giải pháp về kỹ thuật</a:t>
                </a: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5807121" cy="822960"/>
              <a:chOff x="995338" y="2662346"/>
              <a:chExt cx="5807121"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28" y="2877660"/>
                <a:ext cx="4811931"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Các công trình nghiên cứu trên thế giới</a:t>
                </a: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400" smtClean="0"/>
              <a:t>30</a:t>
            </a:fld>
            <a:endParaRPr lang="en-US" sz="2400"/>
          </a:p>
        </p:txBody>
      </p:sp>
      <p:pic>
        <p:nvPicPr>
          <p:cNvPr id="14" name="event_system">
            <a:hlinkClick r:id="" action="ppaction://media"/>
            <a:extLst>
              <a:ext uri="{FF2B5EF4-FFF2-40B4-BE49-F238E27FC236}">
                <a16:creationId xmlns:a16="http://schemas.microsoft.com/office/drawing/2014/main" id="{8325F501-DE56-4987-AE48-8688D5E5E9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7930" r="2642"/>
          <a:stretch/>
        </p:blipFill>
        <p:spPr>
          <a:xfrm>
            <a:off x="873204" y="3676383"/>
            <a:ext cx="7854050" cy="6363234"/>
          </a:xfrm>
          <a:prstGeom prst="rect">
            <a:avLst/>
          </a:prstGeom>
        </p:spPr>
      </p:pic>
      <p:sp>
        <p:nvSpPr>
          <p:cNvPr id="15" name="Oval 14">
            <a:extLst>
              <a:ext uri="{FF2B5EF4-FFF2-40B4-BE49-F238E27FC236}">
                <a16:creationId xmlns:a16="http://schemas.microsoft.com/office/drawing/2014/main" id="{5EF36B3C-189D-449F-8B7E-7A47FDD0B097}"/>
              </a:ext>
            </a:extLst>
          </p:cNvPr>
          <p:cNvSpPr/>
          <p:nvPr/>
        </p:nvSpPr>
        <p:spPr>
          <a:xfrm>
            <a:off x="12505037" y="5446843"/>
            <a:ext cx="4868563" cy="3719384"/>
          </a:xfrm>
          <a:prstGeom prst="ellipse">
            <a:avLst/>
          </a:prstGeom>
          <a:solidFill>
            <a:schemeClr val="bg1"/>
          </a:solidFill>
          <a:ln w="123825">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16" name="Oval 15">
            <a:extLst>
              <a:ext uri="{FF2B5EF4-FFF2-40B4-BE49-F238E27FC236}">
                <a16:creationId xmlns:a16="http://schemas.microsoft.com/office/drawing/2014/main" id="{A28E1705-0489-4BD5-B22C-F25B9DF25543}"/>
              </a:ext>
            </a:extLst>
          </p:cNvPr>
          <p:cNvSpPr/>
          <p:nvPr/>
        </p:nvSpPr>
        <p:spPr>
          <a:xfrm>
            <a:off x="8983360" y="5446843"/>
            <a:ext cx="2780270" cy="3410465"/>
          </a:xfrm>
          <a:prstGeom prst="ellipse">
            <a:avLst/>
          </a:prstGeom>
          <a:solidFill>
            <a:schemeClr val="bg1"/>
          </a:solidFill>
          <a:ln w="123825">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17" name="Oval 16">
            <a:extLst>
              <a:ext uri="{FF2B5EF4-FFF2-40B4-BE49-F238E27FC236}">
                <a16:creationId xmlns:a16="http://schemas.microsoft.com/office/drawing/2014/main" id="{61F787EC-C274-4FF1-911F-587FEE06D376}"/>
              </a:ext>
            </a:extLst>
          </p:cNvPr>
          <p:cNvSpPr/>
          <p:nvPr/>
        </p:nvSpPr>
        <p:spPr>
          <a:xfrm>
            <a:off x="11442353" y="6314610"/>
            <a:ext cx="1933397" cy="1788331"/>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r>
              <a:rPr lang="en-US" sz="3200" dirty="0">
                <a:solidFill>
                  <a:srgbClr val="FFFFFF"/>
                </a:solidFill>
                <a:latin typeface="+mj-lt"/>
              </a:rPr>
              <a:t>Pre-Condition</a:t>
            </a:r>
          </a:p>
        </p:txBody>
      </p:sp>
      <p:sp>
        <p:nvSpPr>
          <p:cNvPr id="18" name="Arrow: Right 17">
            <a:extLst>
              <a:ext uri="{FF2B5EF4-FFF2-40B4-BE49-F238E27FC236}">
                <a16:creationId xmlns:a16="http://schemas.microsoft.com/office/drawing/2014/main" id="{67D7F906-C17A-419A-AB42-1AB6DC4C11A9}"/>
              </a:ext>
            </a:extLst>
          </p:cNvPr>
          <p:cNvSpPr/>
          <p:nvPr/>
        </p:nvSpPr>
        <p:spPr>
          <a:xfrm rot="4179945">
            <a:off x="11477953" y="6296280"/>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19" name="Oval 18">
            <a:extLst>
              <a:ext uri="{FF2B5EF4-FFF2-40B4-BE49-F238E27FC236}">
                <a16:creationId xmlns:a16="http://schemas.microsoft.com/office/drawing/2014/main" id="{5365F230-A8F5-403C-B64E-1B50BFEBD417}"/>
              </a:ext>
            </a:extLst>
          </p:cNvPr>
          <p:cNvSpPr/>
          <p:nvPr/>
        </p:nvSpPr>
        <p:spPr>
          <a:xfrm>
            <a:off x="14117158" y="4669462"/>
            <a:ext cx="1853516" cy="16451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r>
              <a:rPr lang="en-US" sz="3600" dirty="0">
                <a:solidFill>
                  <a:srgbClr val="FFFFFF"/>
                </a:solidFill>
                <a:latin typeface="+mj-lt"/>
              </a:rPr>
              <a:t>Action</a:t>
            </a:r>
          </a:p>
        </p:txBody>
      </p:sp>
      <p:sp>
        <p:nvSpPr>
          <p:cNvPr id="20" name="Oval 19">
            <a:extLst>
              <a:ext uri="{FF2B5EF4-FFF2-40B4-BE49-F238E27FC236}">
                <a16:creationId xmlns:a16="http://schemas.microsoft.com/office/drawing/2014/main" id="{9331ADC6-3466-497C-8CD9-7ED5DB2195A7}"/>
              </a:ext>
            </a:extLst>
          </p:cNvPr>
          <p:cNvSpPr/>
          <p:nvPr/>
        </p:nvSpPr>
        <p:spPr>
          <a:xfrm>
            <a:off x="14117157" y="8034734"/>
            <a:ext cx="1853516" cy="16451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r>
              <a:rPr lang="en-US" sz="3200" dirty="0">
                <a:solidFill>
                  <a:srgbClr val="FFFFFF"/>
                </a:solidFill>
                <a:latin typeface="+mj-lt"/>
              </a:rPr>
              <a:t>Post-Action</a:t>
            </a:r>
          </a:p>
        </p:txBody>
      </p:sp>
      <p:sp>
        <p:nvSpPr>
          <p:cNvPr id="21" name="Arrow: Right 20">
            <a:extLst>
              <a:ext uri="{FF2B5EF4-FFF2-40B4-BE49-F238E27FC236}">
                <a16:creationId xmlns:a16="http://schemas.microsoft.com/office/drawing/2014/main" id="{C9C710DB-1019-4C39-BCDF-B126D9D2A3EC}"/>
              </a:ext>
            </a:extLst>
          </p:cNvPr>
          <p:cNvSpPr/>
          <p:nvPr/>
        </p:nvSpPr>
        <p:spPr>
          <a:xfrm rot="20404464">
            <a:off x="13824869" y="5384911"/>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22" name="Arrow: Right 21">
            <a:extLst>
              <a:ext uri="{FF2B5EF4-FFF2-40B4-BE49-F238E27FC236}">
                <a16:creationId xmlns:a16="http://schemas.microsoft.com/office/drawing/2014/main" id="{BA719EBE-66DC-41EB-A842-E80EFF217C57}"/>
              </a:ext>
            </a:extLst>
          </p:cNvPr>
          <p:cNvSpPr/>
          <p:nvPr/>
        </p:nvSpPr>
        <p:spPr>
          <a:xfrm rot="9120173">
            <a:off x="15900985" y="8727350"/>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23" name="Arrow: Right 22">
            <a:extLst>
              <a:ext uri="{FF2B5EF4-FFF2-40B4-BE49-F238E27FC236}">
                <a16:creationId xmlns:a16="http://schemas.microsoft.com/office/drawing/2014/main" id="{A8700C62-646F-4E26-8A16-E96FECDB250E}"/>
              </a:ext>
            </a:extLst>
          </p:cNvPr>
          <p:cNvSpPr/>
          <p:nvPr/>
        </p:nvSpPr>
        <p:spPr>
          <a:xfrm rot="13971227">
            <a:off x="12596877" y="7915985"/>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3600" dirty="0">
              <a:solidFill>
                <a:srgbClr val="FFFFFF"/>
              </a:solidFill>
              <a:latin typeface="+mj-lt"/>
            </a:endParaRPr>
          </a:p>
        </p:txBody>
      </p:sp>
      <p:sp>
        <p:nvSpPr>
          <p:cNvPr id="24" name="TextBox 23">
            <a:extLst>
              <a:ext uri="{FF2B5EF4-FFF2-40B4-BE49-F238E27FC236}">
                <a16:creationId xmlns:a16="http://schemas.microsoft.com/office/drawing/2014/main" id="{2E446F79-0959-48A9-8B95-D80CFA776EC9}"/>
              </a:ext>
            </a:extLst>
          </p:cNvPr>
          <p:cNvSpPr txBox="1"/>
          <p:nvPr/>
        </p:nvSpPr>
        <p:spPr>
          <a:xfrm>
            <a:off x="9259987" y="6333867"/>
            <a:ext cx="1853516" cy="1754326"/>
          </a:xfrm>
          <a:prstGeom prst="rect">
            <a:avLst/>
          </a:prstGeom>
          <a:noFill/>
        </p:spPr>
        <p:txBody>
          <a:bodyPr wrap="square" rtlCol="0">
            <a:spAutoFit/>
          </a:bodyPr>
          <a:lstStyle/>
          <a:p>
            <a:pPr algn="ctr" defTabSz="543722"/>
            <a:r>
              <a:rPr lang="en-US" sz="3600" dirty="0">
                <a:solidFill>
                  <a:srgbClr val="000000"/>
                </a:solidFill>
                <a:latin typeface="+mj-lt"/>
              </a:rPr>
              <a:t>Frames Update Loop</a:t>
            </a:r>
          </a:p>
        </p:txBody>
      </p:sp>
      <p:sp>
        <p:nvSpPr>
          <p:cNvPr id="25" name="TextBox 24">
            <a:extLst>
              <a:ext uri="{FF2B5EF4-FFF2-40B4-BE49-F238E27FC236}">
                <a16:creationId xmlns:a16="http://schemas.microsoft.com/office/drawing/2014/main" id="{E7E16D22-2B34-45B9-817F-716796CB5BB2}"/>
              </a:ext>
            </a:extLst>
          </p:cNvPr>
          <p:cNvSpPr txBox="1"/>
          <p:nvPr/>
        </p:nvSpPr>
        <p:spPr>
          <a:xfrm rot="19570543">
            <a:off x="11892610" y="4661142"/>
            <a:ext cx="1853516" cy="1200329"/>
          </a:xfrm>
          <a:prstGeom prst="rect">
            <a:avLst/>
          </a:prstGeom>
          <a:noFill/>
        </p:spPr>
        <p:txBody>
          <a:bodyPr wrap="square" rtlCol="0">
            <a:spAutoFit/>
          </a:bodyPr>
          <a:lstStyle/>
          <a:p>
            <a:pPr algn="ctr" defTabSz="543722"/>
            <a:r>
              <a:rPr lang="en-US" sz="3600" dirty="0">
                <a:solidFill>
                  <a:srgbClr val="000000"/>
                </a:solidFill>
                <a:latin typeface="+mj-lt"/>
              </a:rPr>
              <a:t>Active Event</a:t>
            </a:r>
          </a:p>
        </p:txBody>
      </p:sp>
      <p:sp>
        <p:nvSpPr>
          <p:cNvPr id="26" name="TextBox 25">
            <a:extLst>
              <a:ext uri="{FF2B5EF4-FFF2-40B4-BE49-F238E27FC236}">
                <a16:creationId xmlns:a16="http://schemas.microsoft.com/office/drawing/2014/main" id="{A628459D-5C56-42C6-B987-F39843A61A02}"/>
              </a:ext>
            </a:extLst>
          </p:cNvPr>
          <p:cNvSpPr txBox="1"/>
          <p:nvPr/>
        </p:nvSpPr>
        <p:spPr>
          <a:xfrm rot="1836624">
            <a:off x="12120132" y="8742926"/>
            <a:ext cx="1982584" cy="1200329"/>
          </a:xfrm>
          <a:prstGeom prst="rect">
            <a:avLst/>
          </a:prstGeom>
          <a:noFill/>
        </p:spPr>
        <p:txBody>
          <a:bodyPr wrap="square" rtlCol="0">
            <a:spAutoFit/>
          </a:bodyPr>
          <a:lstStyle/>
          <a:p>
            <a:pPr algn="ctr" defTabSz="543722"/>
            <a:r>
              <a:rPr lang="en-US" sz="3600" dirty="0">
                <a:solidFill>
                  <a:srgbClr val="000000"/>
                </a:solidFill>
                <a:latin typeface="+mj-lt"/>
              </a:rPr>
              <a:t>Update Scenario</a:t>
            </a:r>
          </a:p>
        </p:txBody>
      </p:sp>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8" name="Picture 7">
            <a:extLst>
              <a:ext uri="{FF2B5EF4-FFF2-40B4-BE49-F238E27FC236}">
                <a16:creationId xmlns:a16="http://schemas.microsoft.com/office/drawing/2014/main" id="{E6DBFAD9-E79A-43BF-83C1-D22BC7400FCC}"/>
              </a:ext>
            </a:extLst>
          </p:cNvPr>
          <p:cNvPicPr>
            <a:picLocks noChangeAspect="1"/>
          </p:cNvPicPr>
          <p:nvPr/>
        </p:nvPicPr>
        <p:blipFill>
          <a:blip r:embed="rId3"/>
          <a:stretch>
            <a:fillRect/>
          </a:stretch>
        </p:blipFill>
        <p:spPr>
          <a:xfrm>
            <a:off x="3386727" y="2611981"/>
            <a:ext cx="10942731" cy="10078447"/>
          </a:xfrm>
          <a:prstGeom prst="rect">
            <a:avLst/>
          </a:prstGeom>
        </p:spPr>
      </p:pic>
    </p:spTree>
    <p:extLst>
      <p:ext uri="{BB962C8B-B14F-4D97-AF65-F5344CB8AC3E}">
        <p14:creationId xmlns:p14="http://schemas.microsoft.com/office/powerpoint/2010/main" val="132682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9" name="Picture 8">
            <a:extLst>
              <a:ext uri="{FF2B5EF4-FFF2-40B4-BE49-F238E27FC236}">
                <a16:creationId xmlns:a16="http://schemas.microsoft.com/office/drawing/2014/main" id="{1F745034-01E7-4773-A385-88D80C3A9A36}"/>
              </a:ext>
            </a:extLst>
          </p:cNvPr>
          <p:cNvPicPr>
            <a:picLocks noChangeAspect="1"/>
          </p:cNvPicPr>
          <p:nvPr/>
        </p:nvPicPr>
        <p:blipFill>
          <a:blip r:embed="rId3"/>
          <a:stretch>
            <a:fillRect/>
          </a:stretch>
        </p:blipFill>
        <p:spPr>
          <a:xfrm>
            <a:off x="1540376" y="2769564"/>
            <a:ext cx="15207247" cy="9979385"/>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33</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5">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pic>
        <p:nvPicPr>
          <p:cNvPr id="11" name="MapMobile">
            <a:hlinkClick r:id="" action="ppaction://media"/>
            <a:extLst>
              <a:ext uri="{FF2B5EF4-FFF2-40B4-BE49-F238E27FC236}">
                <a16:creationId xmlns:a16="http://schemas.microsoft.com/office/drawing/2014/main" id="{C47700C7-A187-4A56-A57B-32607B12D7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3103" y="3804764"/>
            <a:ext cx="3972257" cy="7147233"/>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rotWithShape="1">
          <a:blip r:embed="rId2"/>
          <a:srcRect t="29635" b="30360"/>
          <a:stretch/>
        </p:blipFill>
        <p:spPr>
          <a:xfrm>
            <a:off x="1630822" y="10475973"/>
            <a:ext cx="5419106" cy="2167907"/>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50390" y="792331"/>
            <a:ext cx="11787266" cy="1044513"/>
            <a:chOff x="3250390" y="792331"/>
            <a:chExt cx="1178726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50390" y="792331"/>
              <a:ext cx="117872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hành động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hỗ trợ</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37</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9446028" cy="4603718"/>
            <a:chOff x="1456730" y="8134246"/>
            <a:chExt cx="9446028"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1781609"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Erect</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85EE091D-2E15-4E88-84AE-38FD61FFC598}"/>
              </a:ext>
            </a:extLst>
          </p:cNvPr>
          <p:cNvSpPr txBox="1"/>
          <p:nvPr/>
        </p:nvSpPr>
        <p:spPr>
          <a:xfrm>
            <a:off x="20702016" y="1836844"/>
            <a:ext cx="3986783" cy="9356408"/>
          </a:xfrm>
          <a:prstGeom prst="rect">
            <a:avLst/>
          </a:prstGeom>
          <a:noFill/>
        </p:spPr>
        <p:txBody>
          <a:bodyPr wrap="square" rtlCol="0">
            <a:spAutoFit/>
          </a:bodyPr>
          <a:lstStyle/>
          <a:p>
            <a:r>
              <a:rPr lang="en-US"/>
              <a:t>Xuất phát từ 2 cái trên =&gt; xây dựng hệ thống dựa trên Tangible View</a:t>
            </a:r>
          </a:p>
          <a:p>
            <a:endParaRPr lang="en-US"/>
          </a:p>
          <a:p>
            <a:r>
              <a:rPr lang="en-US"/>
              <a:t>Show demo tangibleview : ray cast ..</a:t>
            </a:r>
          </a:p>
          <a:p>
            <a:endParaRPr lang="en-US"/>
          </a:p>
          <a:p>
            <a:r>
              <a:rPr lang="en-US"/>
              <a:t>Vấn đề: </a:t>
            </a:r>
          </a:p>
          <a:p>
            <a:r>
              <a:rPr lang="en-US"/>
              <a:t>+ Hardware</a:t>
            </a:r>
          </a:p>
          <a:p>
            <a:r>
              <a:rPr lang="en-US"/>
              <a:t>+ Calibrate</a:t>
            </a:r>
          </a:p>
          <a:p>
            <a:r>
              <a:rPr lang="en-US"/>
              <a:t>+ Tracking</a:t>
            </a:r>
          </a:p>
        </p:txBody>
      </p:sp>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50383" y="830431"/>
            <a:ext cx="11787265" cy="1044513"/>
            <a:chOff x="3250383" y="792331"/>
            <a:chExt cx="11787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50383" y="792331"/>
              <a:ext cx="1178726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hành động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hỗ trợ</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8777263" cy="4612855"/>
            <a:chOff x="9685453" y="3098839"/>
            <a:chExt cx="9676384" cy="508538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580229" y="7200240"/>
              <a:ext cx="1781608"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141249" cy="828086"/>
            <a:chOff x="0" y="0"/>
            <a:chExt cx="7141249"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999335"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Tổng quan TangibleUI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9527"/>
            <a:ext cx="18288000" cy="11092873"/>
          </a:xfrm>
          <a:prstGeom prst="rect">
            <a:avLst/>
          </a:prstGeom>
        </p:spPr>
      </p:pic>
      <p:grpSp>
        <p:nvGrpSpPr>
          <p:cNvPr id="4" name="Group 3">
            <a:extLst>
              <a:ext uri="{FF2B5EF4-FFF2-40B4-BE49-F238E27FC236}">
                <a16:creationId xmlns:a16="http://schemas.microsoft.com/office/drawing/2014/main" id="{7957B975-9FD3-4BFB-9CAF-2A4DBEBC4B0D}"/>
              </a:ext>
            </a:extLst>
          </p:cNvPr>
          <p:cNvGrpSpPr/>
          <p:nvPr/>
        </p:nvGrpSpPr>
        <p:grpSpPr>
          <a:xfrm>
            <a:off x="3540805" y="238037"/>
            <a:ext cx="11816056" cy="1103507"/>
            <a:chOff x="3236005" y="733337"/>
            <a:chExt cx="11816056" cy="1103507"/>
          </a:xfrm>
        </p:grpSpPr>
        <p:sp>
          <p:nvSpPr>
            <p:cNvPr id="5" name="TextBox 4">
              <a:extLst>
                <a:ext uri="{FF2B5EF4-FFF2-40B4-BE49-F238E27FC236}">
                  <a16:creationId xmlns:a16="http://schemas.microsoft.com/office/drawing/2014/main" id="{A62F3FA4-1BD1-4DBA-8D68-01086D013879}"/>
                </a:ext>
              </a:extLst>
            </p:cNvPr>
            <p:cNvSpPr txBox="1"/>
            <p:nvPr/>
          </p:nvSpPr>
          <p:spPr>
            <a:xfrm>
              <a:off x="3236005" y="733337"/>
              <a:ext cx="118160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chia sẻ hình ảnh</a:t>
              </a:r>
            </a:p>
          </p:txBody>
        </p:sp>
        <p:sp>
          <p:nvSpPr>
            <p:cNvPr id="6" name="Rectangle 5">
              <a:extLst>
                <a:ext uri="{FF2B5EF4-FFF2-40B4-BE49-F238E27FC236}">
                  <a16:creationId xmlns:a16="http://schemas.microsoft.com/office/drawing/2014/main" id="{32A548C1-2396-4FFE-B919-466DCC50476C}"/>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1871882" y="7296195"/>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1499776" y="7173663"/>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8839947" y="7057414"/>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665" y="4641840"/>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469086" y="7105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804" y="4641839"/>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6286" y="4325140"/>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50383" y="792331"/>
            <a:ext cx="11787265" cy="1044513"/>
            <a:chOff x="3250383" y="792331"/>
            <a:chExt cx="11787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50383" y="792331"/>
              <a:ext cx="1178726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hành động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hỗ trợ</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070871" y="9873561"/>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rot="20194643">
            <a:off x="7968859" y="628429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111" name="Group 110">
            <a:extLst>
              <a:ext uri="{FF2B5EF4-FFF2-40B4-BE49-F238E27FC236}">
                <a16:creationId xmlns:a16="http://schemas.microsoft.com/office/drawing/2014/main" id="{736B7A66-65B4-483E-AA0C-40151DA192D5}"/>
              </a:ext>
            </a:extLst>
          </p:cNvPr>
          <p:cNvGrpSpPr/>
          <p:nvPr/>
        </p:nvGrpSpPr>
        <p:grpSpPr>
          <a:xfrm>
            <a:off x="11910583" y="3111806"/>
            <a:ext cx="4618445" cy="4434272"/>
            <a:chOff x="3101304" y="4734729"/>
            <a:chExt cx="5511753" cy="5436198"/>
          </a:xfrm>
        </p:grpSpPr>
        <p:grpSp>
          <p:nvGrpSpPr>
            <p:cNvPr id="112" name="Group 111">
              <a:extLst>
                <a:ext uri="{FF2B5EF4-FFF2-40B4-BE49-F238E27FC236}">
                  <a16:creationId xmlns:a16="http://schemas.microsoft.com/office/drawing/2014/main" id="{2064A5C0-5372-42C7-A0ED-505C24BFD6C3}"/>
                </a:ext>
              </a:extLst>
            </p:cNvPr>
            <p:cNvGrpSpPr/>
            <p:nvPr/>
          </p:nvGrpSpPr>
          <p:grpSpPr>
            <a:xfrm>
              <a:off x="3101304" y="4734729"/>
              <a:ext cx="5511753" cy="4232627"/>
              <a:chOff x="6463937" y="3948346"/>
              <a:chExt cx="2244346" cy="1723495"/>
            </a:xfrm>
          </p:grpSpPr>
          <p:grpSp>
            <p:nvGrpSpPr>
              <p:cNvPr id="114" name="Group 113">
                <a:extLst>
                  <a:ext uri="{FF2B5EF4-FFF2-40B4-BE49-F238E27FC236}">
                    <a16:creationId xmlns:a16="http://schemas.microsoft.com/office/drawing/2014/main" id="{4A8C6042-1DD0-44A6-AF4A-4C7F974A2443}"/>
                  </a:ext>
                </a:extLst>
              </p:cNvPr>
              <p:cNvGrpSpPr/>
              <p:nvPr/>
            </p:nvGrpSpPr>
            <p:grpSpPr>
              <a:xfrm>
                <a:off x="6463937" y="4955397"/>
                <a:ext cx="2244346" cy="716444"/>
                <a:chOff x="3283424" y="2308415"/>
                <a:chExt cx="2244346" cy="716444"/>
              </a:xfrm>
            </p:grpSpPr>
            <p:cxnSp>
              <p:nvCxnSpPr>
                <p:cNvPr id="127" name="Straight Arrow Connector 126">
                  <a:extLst>
                    <a:ext uri="{FF2B5EF4-FFF2-40B4-BE49-F238E27FC236}">
                      <a16:creationId xmlns:a16="http://schemas.microsoft.com/office/drawing/2014/main" id="{C5A7AB12-2F31-4486-B2EA-0496F8ABD7F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8" name="Straight Arrow Connector 127">
                  <a:extLst>
                    <a:ext uri="{FF2B5EF4-FFF2-40B4-BE49-F238E27FC236}">
                      <a16:creationId xmlns:a16="http://schemas.microsoft.com/office/drawing/2014/main" id="{6F511ABC-B68B-4205-97A6-B4140C9358E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9" name="Straight Arrow Connector 128">
                  <a:extLst>
                    <a:ext uri="{FF2B5EF4-FFF2-40B4-BE49-F238E27FC236}">
                      <a16:creationId xmlns:a16="http://schemas.microsoft.com/office/drawing/2014/main" id="{39E7212B-B8E5-4ABB-B552-F68C8AFF7919}"/>
                    </a:ext>
                  </a:extLst>
                </p:cNvPr>
                <p:cNvCxnSpPr>
                  <a:cxnSpLocks/>
                  <a:stCxn id="13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30" name="Flowchart: Data 129">
                  <a:extLst>
                    <a:ext uri="{FF2B5EF4-FFF2-40B4-BE49-F238E27FC236}">
                      <a16:creationId xmlns:a16="http://schemas.microsoft.com/office/drawing/2014/main" id="{5A7F5F57-83BC-48C7-82E2-32769E7F5BA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1" name="Flowchart: Data 130">
                  <a:extLst>
                    <a:ext uri="{FF2B5EF4-FFF2-40B4-BE49-F238E27FC236}">
                      <a16:creationId xmlns:a16="http://schemas.microsoft.com/office/drawing/2014/main" id="{0D1D19FA-0DBE-411A-A240-A7624E8D99D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3AA3D8AA-FE28-4B76-B3CE-BBE91784F0F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15" name="Group 114">
                <a:extLst>
                  <a:ext uri="{FF2B5EF4-FFF2-40B4-BE49-F238E27FC236}">
                    <a16:creationId xmlns:a16="http://schemas.microsoft.com/office/drawing/2014/main" id="{0676A35D-9A5C-47CC-A5D0-8C200EA1980F}"/>
                  </a:ext>
                </a:extLst>
              </p:cNvPr>
              <p:cNvGrpSpPr/>
              <p:nvPr/>
            </p:nvGrpSpPr>
            <p:grpSpPr>
              <a:xfrm>
                <a:off x="6463937" y="3948346"/>
                <a:ext cx="2244346" cy="731756"/>
                <a:chOff x="3283424" y="2289922"/>
                <a:chExt cx="2244346" cy="731756"/>
              </a:xfrm>
            </p:grpSpPr>
            <p:cxnSp>
              <p:nvCxnSpPr>
                <p:cNvPr id="121" name="Straight Arrow Connector 120">
                  <a:extLst>
                    <a:ext uri="{FF2B5EF4-FFF2-40B4-BE49-F238E27FC236}">
                      <a16:creationId xmlns:a16="http://schemas.microsoft.com/office/drawing/2014/main" id="{7ACC5FFE-F2A9-45E2-8169-DC5575F618A2}"/>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2" name="Straight Arrow Connector 121">
                  <a:extLst>
                    <a:ext uri="{FF2B5EF4-FFF2-40B4-BE49-F238E27FC236}">
                      <a16:creationId xmlns:a16="http://schemas.microsoft.com/office/drawing/2014/main" id="{FFBBE547-BF8D-4375-8437-F58D8555D6B1}"/>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3" name="Straight Arrow Connector 122">
                  <a:extLst>
                    <a:ext uri="{FF2B5EF4-FFF2-40B4-BE49-F238E27FC236}">
                      <a16:creationId xmlns:a16="http://schemas.microsoft.com/office/drawing/2014/main" id="{813AB3F8-1A42-4741-99B6-91C07A1F60B3}"/>
                    </a:ext>
                  </a:extLst>
                </p:cNvPr>
                <p:cNvCxnSpPr>
                  <a:cxnSpLocks/>
                  <a:stCxn id="12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24" name="Flowchart: Data 123">
                  <a:extLst>
                    <a:ext uri="{FF2B5EF4-FFF2-40B4-BE49-F238E27FC236}">
                      <a16:creationId xmlns:a16="http://schemas.microsoft.com/office/drawing/2014/main" id="{2341D8DA-A2F4-41C9-8406-A7532EB0FCA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lowchart: Data 124">
                  <a:extLst>
                    <a:ext uri="{FF2B5EF4-FFF2-40B4-BE49-F238E27FC236}">
                      <a16:creationId xmlns:a16="http://schemas.microsoft.com/office/drawing/2014/main" id="{71738319-1674-448F-9C63-06CFA936AA9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Arrow Connector 125">
                  <a:extLst>
                    <a:ext uri="{FF2B5EF4-FFF2-40B4-BE49-F238E27FC236}">
                      <a16:creationId xmlns:a16="http://schemas.microsoft.com/office/drawing/2014/main" id="{75A268FA-D6FC-4937-9B6E-9A1DFEBA2610}"/>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16" name="Group 115">
                <a:extLst>
                  <a:ext uri="{FF2B5EF4-FFF2-40B4-BE49-F238E27FC236}">
                    <a16:creationId xmlns:a16="http://schemas.microsoft.com/office/drawing/2014/main" id="{0F719E6C-5DED-48D7-B202-43BADEAFD141}"/>
                  </a:ext>
                </a:extLst>
              </p:cNvPr>
              <p:cNvGrpSpPr/>
              <p:nvPr/>
            </p:nvGrpSpPr>
            <p:grpSpPr>
              <a:xfrm rot="10800000">
                <a:off x="6611439" y="4529441"/>
                <a:ext cx="1940193" cy="492405"/>
                <a:chOff x="8931136" y="5775918"/>
                <a:chExt cx="1940193" cy="492405"/>
              </a:xfrm>
            </p:grpSpPr>
            <p:cxnSp>
              <p:nvCxnSpPr>
                <p:cNvPr id="117" name="Straight Arrow Connector 116">
                  <a:extLst>
                    <a:ext uri="{FF2B5EF4-FFF2-40B4-BE49-F238E27FC236}">
                      <a16:creationId xmlns:a16="http://schemas.microsoft.com/office/drawing/2014/main" id="{6BEBAF19-E104-4206-94EF-8EE0111941C5}"/>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6081443B-26FB-4692-91FD-1355396A034F}"/>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DA236F4-7A15-408A-B502-A640699DBE00}"/>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AB01410F-CF71-43CB-B118-BB194FE36036}"/>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113" name="TextBox 112">
              <a:extLst>
                <a:ext uri="{FF2B5EF4-FFF2-40B4-BE49-F238E27FC236}">
                  <a16:creationId xmlns:a16="http://schemas.microsoft.com/office/drawing/2014/main" id="{CC6C2C59-23A5-40AC-8884-E6E0FC0313D5}"/>
                </a:ext>
              </a:extLst>
            </p:cNvPr>
            <p:cNvSpPr txBox="1"/>
            <p:nvPr/>
          </p:nvSpPr>
          <p:spPr>
            <a:xfrm>
              <a:off x="4653931" y="922407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Down</a:t>
              </a:r>
            </a:p>
          </p:txBody>
        </p:sp>
      </p:grpSp>
      <p:grpSp>
        <p:nvGrpSpPr>
          <p:cNvPr id="133" name="Group 132">
            <a:extLst>
              <a:ext uri="{FF2B5EF4-FFF2-40B4-BE49-F238E27FC236}">
                <a16:creationId xmlns:a16="http://schemas.microsoft.com/office/drawing/2014/main" id="{CAC6969D-8869-4584-8517-81DEE04CA850}"/>
              </a:ext>
            </a:extLst>
          </p:cNvPr>
          <p:cNvGrpSpPr/>
          <p:nvPr/>
        </p:nvGrpSpPr>
        <p:grpSpPr>
          <a:xfrm>
            <a:off x="11740422" y="8725922"/>
            <a:ext cx="4559546" cy="3601254"/>
            <a:chOff x="10059655" y="4648557"/>
            <a:chExt cx="5511749" cy="5201500"/>
          </a:xfrm>
        </p:grpSpPr>
        <p:grpSp>
          <p:nvGrpSpPr>
            <p:cNvPr id="134" name="Group 133">
              <a:extLst>
                <a:ext uri="{FF2B5EF4-FFF2-40B4-BE49-F238E27FC236}">
                  <a16:creationId xmlns:a16="http://schemas.microsoft.com/office/drawing/2014/main" id="{00746C3F-121D-4594-A089-F1B380E7A152}"/>
                </a:ext>
              </a:extLst>
            </p:cNvPr>
            <p:cNvGrpSpPr/>
            <p:nvPr/>
          </p:nvGrpSpPr>
          <p:grpSpPr>
            <a:xfrm>
              <a:off x="10059655" y="4648557"/>
              <a:ext cx="5511749" cy="4232624"/>
              <a:chOff x="7826718" y="3429877"/>
              <a:chExt cx="2244346" cy="1723495"/>
            </a:xfrm>
          </p:grpSpPr>
          <p:grpSp>
            <p:nvGrpSpPr>
              <p:cNvPr id="136" name="Group 135">
                <a:extLst>
                  <a:ext uri="{FF2B5EF4-FFF2-40B4-BE49-F238E27FC236}">
                    <a16:creationId xmlns:a16="http://schemas.microsoft.com/office/drawing/2014/main" id="{9DE302BB-8BF3-4058-88B7-A360246D066F}"/>
                  </a:ext>
                </a:extLst>
              </p:cNvPr>
              <p:cNvGrpSpPr/>
              <p:nvPr/>
            </p:nvGrpSpPr>
            <p:grpSpPr>
              <a:xfrm>
                <a:off x="7826718" y="4436928"/>
                <a:ext cx="2244346" cy="716444"/>
                <a:chOff x="3283424" y="2308415"/>
                <a:chExt cx="2244346" cy="716444"/>
              </a:xfrm>
            </p:grpSpPr>
            <p:cxnSp>
              <p:nvCxnSpPr>
                <p:cNvPr id="148" name="Straight Arrow Connector 147">
                  <a:extLst>
                    <a:ext uri="{FF2B5EF4-FFF2-40B4-BE49-F238E27FC236}">
                      <a16:creationId xmlns:a16="http://schemas.microsoft.com/office/drawing/2014/main" id="{56882315-1845-48A3-B47C-EC708BF3290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9BCB52C8-38F7-4D9F-8126-0571184A1C7B}"/>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50" name="Straight Arrow Connector 149">
                  <a:extLst>
                    <a:ext uri="{FF2B5EF4-FFF2-40B4-BE49-F238E27FC236}">
                      <a16:creationId xmlns:a16="http://schemas.microsoft.com/office/drawing/2014/main" id="{0709F2BE-B891-4655-A756-82B11A1956DC}"/>
                    </a:ext>
                  </a:extLst>
                </p:cNvPr>
                <p:cNvCxnSpPr>
                  <a:cxnSpLocks/>
                  <a:stCxn id="15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51" name="Flowchart: Data 150">
                  <a:extLst>
                    <a:ext uri="{FF2B5EF4-FFF2-40B4-BE49-F238E27FC236}">
                      <a16:creationId xmlns:a16="http://schemas.microsoft.com/office/drawing/2014/main" id="{D49CA96B-7F6D-4DF9-9554-C73EF5420E8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Flowchart: Data 151">
                  <a:extLst>
                    <a:ext uri="{FF2B5EF4-FFF2-40B4-BE49-F238E27FC236}">
                      <a16:creationId xmlns:a16="http://schemas.microsoft.com/office/drawing/2014/main" id="{0672BC17-B521-4E04-A5D4-74155B4A7F4D}"/>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3" name="Straight Arrow Connector 152">
                  <a:extLst>
                    <a:ext uri="{FF2B5EF4-FFF2-40B4-BE49-F238E27FC236}">
                      <a16:creationId xmlns:a16="http://schemas.microsoft.com/office/drawing/2014/main" id="{DF5BE24E-CA74-410E-9B43-CFAD5CFCA9AC}"/>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37" name="Group 136">
                <a:extLst>
                  <a:ext uri="{FF2B5EF4-FFF2-40B4-BE49-F238E27FC236}">
                    <a16:creationId xmlns:a16="http://schemas.microsoft.com/office/drawing/2014/main" id="{4DD5DF05-5A33-4D65-9044-13CC294666F0}"/>
                  </a:ext>
                </a:extLst>
              </p:cNvPr>
              <p:cNvGrpSpPr/>
              <p:nvPr/>
            </p:nvGrpSpPr>
            <p:grpSpPr>
              <a:xfrm>
                <a:off x="7826718" y="3429877"/>
                <a:ext cx="2244346" cy="731756"/>
                <a:chOff x="3283424" y="2289922"/>
                <a:chExt cx="2244346" cy="731756"/>
              </a:xfrm>
            </p:grpSpPr>
            <p:cxnSp>
              <p:nvCxnSpPr>
                <p:cNvPr id="142" name="Straight Arrow Connector 141">
                  <a:extLst>
                    <a:ext uri="{FF2B5EF4-FFF2-40B4-BE49-F238E27FC236}">
                      <a16:creationId xmlns:a16="http://schemas.microsoft.com/office/drawing/2014/main" id="{66B8FBC0-A234-409A-ADF2-B496C2DF3E37}"/>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3" name="Straight Arrow Connector 142">
                  <a:extLst>
                    <a:ext uri="{FF2B5EF4-FFF2-40B4-BE49-F238E27FC236}">
                      <a16:creationId xmlns:a16="http://schemas.microsoft.com/office/drawing/2014/main" id="{D7DF0D53-E385-47E8-BD01-B475865A3BE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44" name="Straight Arrow Connector 143">
                  <a:extLst>
                    <a:ext uri="{FF2B5EF4-FFF2-40B4-BE49-F238E27FC236}">
                      <a16:creationId xmlns:a16="http://schemas.microsoft.com/office/drawing/2014/main" id="{A29E9447-966D-45C2-933A-D09515B21232}"/>
                    </a:ext>
                  </a:extLst>
                </p:cNvPr>
                <p:cNvCxnSpPr>
                  <a:cxnSpLocks/>
                  <a:stCxn id="14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45" name="Flowchart: Data 144">
                  <a:extLst>
                    <a:ext uri="{FF2B5EF4-FFF2-40B4-BE49-F238E27FC236}">
                      <a16:creationId xmlns:a16="http://schemas.microsoft.com/office/drawing/2014/main" id="{4BFCDB78-A117-4F1D-9360-87E1AE96106F}"/>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Flowchart: Data 145">
                  <a:extLst>
                    <a:ext uri="{FF2B5EF4-FFF2-40B4-BE49-F238E27FC236}">
                      <a16:creationId xmlns:a16="http://schemas.microsoft.com/office/drawing/2014/main" id="{6A120185-59FB-400C-B2A9-4CD4F03CEA9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7" name="Straight Arrow Connector 146">
                  <a:extLst>
                    <a:ext uri="{FF2B5EF4-FFF2-40B4-BE49-F238E27FC236}">
                      <a16:creationId xmlns:a16="http://schemas.microsoft.com/office/drawing/2014/main" id="{078B60CB-E6F8-4811-B796-D5D633FCE7A9}"/>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38" name="Straight Arrow Connector 137">
                <a:extLst>
                  <a:ext uri="{FF2B5EF4-FFF2-40B4-BE49-F238E27FC236}">
                    <a16:creationId xmlns:a16="http://schemas.microsoft.com/office/drawing/2014/main" id="{B9820102-D423-408F-8BFA-84ACD0D4F58F}"/>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6057E6C-4078-4816-BC14-5AB5B1FEA849}"/>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A3A95BF8-61F8-44FE-BA8B-500B6FAF05F8}"/>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9461DB31-4130-4838-93B2-51B9488AC8BC}"/>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135" name="TextBox 134">
              <a:extLst>
                <a:ext uri="{FF2B5EF4-FFF2-40B4-BE49-F238E27FC236}">
                  <a16:creationId xmlns:a16="http://schemas.microsoft.com/office/drawing/2014/main" id="{569BCA04-CA57-4C1D-ADE6-922F20259690}"/>
                </a:ext>
              </a:extLst>
            </p:cNvPr>
            <p:cNvSpPr txBox="1"/>
            <p:nvPr/>
          </p:nvSpPr>
          <p:spPr>
            <a:xfrm>
              <a:off x="12308644" y="8936962"/>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Up</a:t>
              </a:r>
            </a:p>
          </p:txBody>
        </p:sp>
      </p:grpSp>
    </p:spTree>
    <p:extLst>
      <p:ext uri="{BB962C8B-B14F-4D97-AF65-F5344CB8AC3E}">
        <p14:creationId xmlns:p14="http://schemas.microsoft.com/office/powerpoint/2010/main" val="36803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45</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46</a:t>
            </a:fld>
            <a:endParaRPr lang="en-US" sz="2800"/>
          </a:p>
        </p:txBody>
      </p:sp>
      <p:sp>
        <p:nvSpPr>
          <p:cNvPr id="8" name="TextBox 7">
            <a:extLst>
              <a:ext uri="{FF2B5EF4-FFF2-40B4-BE49-F238E27FC236}">
                <a16:creationId xmlns:a16="http://schemas.microsoft.com/office/drawing/2014/main" id="{2A4110D1-ACF2-405C-A395-3C28360E5FEE}"/>
              </a:ext>
            </a:extLst>
          </p:cNvPr>
          <p:cNvSpPr txBox="1"/>
          <p:nvPr/>
        </p:nvSpPr>
        <p:spPr>
          <a:xfrm>
            <a:off x="2121411" y="12641982"/>
            <a:ext cx="15075406" cy="754053"/>
          </a:xfrm>
          <a:prstGeom prst="rect">
            <a:avLst/>
          </a:prstGeom>
          <a:noFill/>
        </p:spPr>
        <p:txBody>
          <a:bodyPr wrap="square" rtlCol="0">
            <a:spAutoFit/>
          </a:bodyPr>
          <a:lstStyle/>
          <a:p>
            <a:r>
              <a:rPr lang="en-US" b="1" i="1">
                <a:solidFill>
                  <a:schemeClr val="tx2">
                    <a:lumMod val="50000"/>
                  </a:schemeClr>
                </a:solidFill>
              </a:rPr>
              <a:t>Giáo s</a:t>
            </a:r>
            <a:r>
              <a:rPr lang="vi-VN" b="1" i="1">
                <a:solidFill>
                  <a:schemeClr val="tx2">
                    <a:lumMod val="50000"/>
                  </a:schemeClr>
                </a:solidFill>
              </a:rPr>
              <a:t>ư</a:t>
            </a:r>
            <a:r>
              <a:rPr lang="en-US" b="1" i="1">
                <a:solidFill>
                  <a:schemeClr val="tx2">
                    <a:lumMod val="50000"/>
                  </a:schemeClr>
                </a:solidFill>
              </a:rPr>
              <a:t> Shendong ZHAO (NUS-HCI)</a:t>
            </a:r>
            <a:r>
              <a:rPr lang="en-US" i="1">
                <a:solidFill>
                  <a:schemeClr val="tx2">
                    <a:lumMod val="50000"/>
                  </a:schemeClr>
                </a:solidFill>
              </a:rPr>
              <a:t> trải nghiệm hệ thống thực tế</a:t>
            </a:r>
          </a:p>
        </p:txBody>
      </p:sp>
      <p:pic>
        <p:nvPicPr>
          <p:cNvPr id="10" name="demo_1">
            <a:hlinkClick r:id="" action="ppaction://media"/>
            <a:extLst>
              <a:ext uri="{FF2B5EF4-FFF2-40B4-BE49-F238E27FC236}">
                <a16:creationId xmlns:a16="http://schemas.microsoft.com/office/drawing/2014/main" id="{BDC25731-30AB-4C79-AC94-AE7FC69AA60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91185" y="2197834"/>
            <a:ext cx="7833359" cy="4956048"/>
          </a:xfrm>
          <a:prstGeom prst="rect">
            <a:avLst/>
          </a:prstGeom>
        </p:spPr>
      </p:pic>
      <p:pic>
        <p:nvPicPr>
          <p:cNvPr id="11" name="demo_2">
            <a:hlinkClick r:id="" action="ppaction://media"/>
            <a:extLst>
              <a:ext uri="{FF2B5EF4-FFF2-40B4-BE49-F238E27FC236}">
                <a16:creationId xmlns:a16="http://schemas.microsoft.com/office/drawing/2014/main" id="{4BDA2611-C099-4242-A2B0-CBB030A81955}"/>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400034" y="7522359"/>
            <a:ext cx="7848485" cy="4956048"/>
          </a:xfrm>
          <a:prstGeom prst="rect">
            <a:avLst/>
          </a:prstGeom>
        </p:spPr>
      </p:pic>
      <p:pic>
        <p:nvPicPr>
          <p:cNvPr id="12" name="demo_3">
            <a:hlinkClick r:id="" action="ppaction://media"/>
            <a:extLst>
              <a:ext uri="{FF2B5EF4-FFF2-40B4-BE49-F238E27FC236}">
                <a16:creationId xmlns:a16="http://schemas.microsoft.com/office/drawing/2014/main" id="{5007B1C5-98DD-47AF-8D63-37D347E7B8B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9363458" y="2231037"/>
            <a:ext cx="7833359" cy="4954905"/>
          </a:xfrm>
          <a:prstGeom prst="rect">
            <a:avLst/>
          </a:prstGeom>
        </p:spPr>
      </p:pic>
      <p:pic>
        <p:nvPicPr>
          <p:cNvPr id="13" name="demo_4">
            <a:hlinkClick r:id="" action="ppaction://media"/>
            <a:extLst>
              <a:ext uri="{FF2B5EF4-FFF2-40B4-BE49-F238E27FC236}">
                <a16:creationId xmlns:a16="http://schemas.microsoft.com/office/drawing/2014/main" id="{33DB6EC8-2577-4591-8E6C-0F20017C5FEF}"/>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1091184" y="7454123"/>
            <a:ext cx="7833359" cy="4956048"/>
          </a:xfrm>
          <a:prstGeom prst="rect">
            <a:avLst/>
          </a:prstGeom>
        </p:spPr>
      </p:pic>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88" fill="hold"/>
                                        <p:tgtEl>
                                          <p:spTgt spid="10"/>
                                        </p:tgtEl>
                                      </p:cBhvr>
                                    </p:cmd>
                                  </p:childTnLst>
                                </p:cTn>
                              </p:par>
                              <p:par>
                                <p:cTn id="7" presetID="1" presetClass="mediacall" presetSubtype="0" fill="hold" nodeType="withEffect">
                                  <p:stCondLst>
                                    <p:cond delay="0"/>
                                  </p:stCondLst>
                                  <p:childTnLst>
                                    <p:cmd type="call" cmd="playFrom(0.0)">
                                      <p:cBhvr>
                                        <p:cTn id="8" dur="5380" fill="hold"/>
                                        <p:tgtEl>
                                          <p:spTgt spid="11"/>
                                        </p:tgtEl>
                                      </p:cBhvr>
                                    </p:cmd>
                                  </p:childTnLst>
                                </p:cTn>
                              </p:par>
                              <p:par>
                                <p:cTn id="9" presetID="1" presetClass="mediacall" presetSubtype="0" fill="hold" nodeType="withEffect">
                                  <p:stCondLst>
                                    <p:cond delay="0"/>
                                  </p:stCondLst>
                                  <p:childTnLst>
                                    <p:cmd type="call" cmd="playFrom(0.0)">
                                      <p:cBhvr>
                                        <p:cTn id="10" dur="6436" fill="hold"/>
                                        <p:tgtEl>
                                          <p:spTgt spid="12"/>
                                        </p:tgtEl>
                                      </p:cBhvr>
                                    </p:cmd>
                                  </p:childTnLst>
                                </p:cTn>
                              </p:par>
                              <p:par>
                                <p:cTn id="11" presetID="1" presetClass="mediacall" presetSubtype="0" fill="hold" nodeType="withEffect">
                                  <p:stCondLst>
                                    <p:cond delay="0"/>
                                  </p:stCondLst>
                                  <p:childTnLst>
                                    <p:cmd type="call" cmd="playFrom(0.0)">
                                      <p:cBhvr>
                                        <p:cTn id="12" dur="39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0"/>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mute="1">
                <p:cTn id="19" repeatCount="indefinite" fill="hold" display="0">
                  <p:stCondLst>
                    <p:cond delay="indefinite"/>
                  </p:stCondLst>
                </p:cTn>
                <p:tgtEl>
                  <p:spTgt spid="11"/>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mute="1">
                <p:cTn id="25" repeatCount="indefinite" fill="hold" display="0">
                  <p:stCondLst>
                    <p:cond delay="indefinite"/>
                  </p:stCondLst>
                </p:cTn>
                <p:tgtEl>
                  <p:spTgt spid="12"/>
                </p:tgtEl>
              </p:cMediaNode>
            </p:video>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2"/>
                                        </p:tgtEl>
                                      </p:cBhvr>
                                    </p:cmd>
                                  </p:childTnLst>
                                </p:cTn>
                              </p:par>
                            </p:childTnLst>
                          </p:cTn>
                        </p:par>
                      </p:childTnLst>
                    </p:cTn>
                  </p:par>
                </p:childTnLst>
              </p:cTn>
              <p:nextCondLst>
                <p:cond evt="onClick" delay="0">
                  <p:tgtEl>
                    <p:spTgt spid="12"/>
                  </p:tgtEl>
                </p:cond>
              </p:nextCondLst>
            </p:seq>
            <p:video>
              <p:cMediaNode vol="80000" mute="1">
                <p:cTn id="31" repeatCount="indefinite" fill="hold" display="0">
                  <p:stCondLst>
                    <p:cond delay="indefinite"/>
                  </p:stCondLst>
                </p:cTn>
                <p:tgtEl>
                  <p:spTgt spid="13"/>
                </p:tgtEl>
              </p:cMediaNode>
            </p:vide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47</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384196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48</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49</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143422" y="792331"/>
            <a:ext cx="4001160" cy="1044513"/>
            <a:chOff x="7143422" y="792331"/>
            <a:chExt cx="400116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143422" y="792331"/>
              <a:ext cx="400116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TangibleUI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pic>
        <p:nvPicPr>
          <p:cNvPr id="16" name="Picture 4" descr="Kết quả hình ảnh cho interactions">
            <a:extLst>
              <a:ext uri="{FF2B5EF4-FFF2-40B4-BE49-F238E27FC236}">
                <a16:creationId xmlns:a16="http://schemas.microsoft.com/office/drawing/2014/main" id="{3F0F01C7-72BA-4A53-A322-3DAA0D51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492" y="10875493"/>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1FFDABB-F67D-44AB-A81E-6CD277B7FCD8}"/>
              </a:ext>
            </a:extLst>
          </p:cNvPr>
          <p:cNvGrpSpPr/>
          <p:nvPr/>
        </p:nvGrpSpPr>
        <p:grpSpPr>
          <a:xfrm>
            <a:off x="9113313" y="7236064"/>
            <a:ext cx="1163782" cy="706582"/>
            <a:chOff x="12607636" y="10113818"/>
            <a:chExt cx="1163782" cy="706582"/>
          </a:xfrm>
          <a:solidFill>
            <a:schemeClr val="tx2">
              <a:lumMod val="50000"/>
            </a:schemeClr>
          </a:solidFill>
        </p:grpSpPr>
        <p:sp>
          <p:nvSpPr>
            <p:cNvPr id="18" name="Rectangle 17">
              <a:extLst>
                <a:ext uri="{FF2B5EF4-FFF2-40B4-BE49-F238E27FC236}">
                  <a16:creationId xmlns:a16="http://schemas.microsoft.com/office/drawing/2014/main" id="{DDB9E666-4A0D-4DD4-9405-4506B4EE217C}"/>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9" name="Rectangle 18">
              <a:extLst>
                <a:ext uri="{FF2B5EF4-FFF2-40B4-BE49-F238E27FC236}">
                  <a16:creationId xmlns:a16="http://schemas.microsoft.com/office/drawing/2014/main" id="{D4908C0E-CC95-4210-9767-513E01F73B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20" name="Rectangle 19">
            <a:extLst>
              <a:ext uri="{FF2B5EF4-FFF2-40B4-BE49-F238E27FC236}">
                <a16:creationId xmlns:a16="http://schemas.microsoft.com/office/drawing/2014/main" id="{4CFC3BEB-6B21-4599-8CDB-821FE1095CD8}"/>
              </a:ext>
            </a:extLst>
          </p:cNvPr>
          <p:cNvSpPr/>
          <p:nvPr/>
        </p:nvSpPr>
        <p:spPr>
          <a:xfrm>
            <a:off x="10696611" y="5173953"/>
            <a:ext cx="6798784" cy="5401479"/>
          </a:xfrm>
          <a:prstGeom prst="rect">
            <a:avLst/>
          </a:prstGeom>
        </p:spPr>
        <p:txBody>
          <a:bodyPr wrap="none">
            <a:spAutoFit/>
          </a:bodyPr>
          <a:lstStyle/>
          <a:p>
            <a:pPr algn="ctr"/>
            <a:r>
              <a:rPr lang="fr-FR" sz="11500" b="1">
                <a:solidFill>
                  <a:srgbClr val="FF0000"/>
                </a:solidFill>
                <a:ea typeface="MS Mincho" panose="02020609040205080304" pitchFamily="49" charset="-128"/>
              </a:rPr>
              <a:t>TANGIBLE</a:t>
            </a:r>
          </a:p>
          <a:p>
            <a:pPr algn="ctr"/>
            <a:r>
              <a:rPr lang="fr-FR" sz="11500" b="1">
                <a:solidFill>
                  <a:schemeClr val="accent6"/>
                </a:solidFill>
                <a:ea typeface="MS Mincho" panose="02020609040205080304" pitchFamily="49" charset="-128"/>
              </a:rPr>
              <a:t>USER</a:t>
            </a:r>
          </a:p>
          <a:p>
            <a:pPr algn="ctr"/>
            <a:r>
              <a:rPr lang="fr-FR" sz="11500" b="1">
                <a:solidFill>
                  <a:srgbClr val="F88B00"/>
                </a:solidFill>
                <a:ea typeface="MS Mincho" panose="02020609040205080304" pitchFamily="49" charset="-128"/>
              </a:rPr>
              <a:t>INTERFACE</a:t>
            </a:r>
            <a:endParaRPr lang="en-US" sz="9600" b="1">
              <a:solidFill>
                <a:srgbClr val="F88B00"/>
              </a:solidFill>
            </a:endParaRPr>
          </a:p>
        </p:txBody>
      </p:sp>
      <p:sp>
        <p:nvSpPr>
          <p:cNvPr id="21" name="TextBox 20">
            <a:extLst>
              <a:ext uri="{FF2B5EF4-FFF2-40B4-BE49-F238E27FC236}">
                <a16:creationId xmlns:a16="http://schemas.microsoft.com/office/drawing/2014/main" id="{B1CED56E-C5EF-454D-B898-D897637CAAD0}"/>
              </a:ext>
            </a:extLst>
          </p:cNvPr>
          <p:cNvSpPr txBox="1"/>
          <p:nvPr/>
        </p:nvSpPr>
        <p:spPr>
          <a:xfrm>
            <a:off x="1515307" y="5103476"/>
            <a:ext cx="3823633" cy="754053"/>
          </a:xfrm>
          <a:prstGeom prst="rect">
            <a:avLst/>
          </a:prstGeom>
          <a:noFill/>
        </p:spPr>
        <p:txBody>
          <a:bodyPr wrap="square" rtlCol="0">
            <a:spAutoFit/>
          </a:bodyPr>
          <a:lstStyle/>
          <a:p>
            <a:r>
              <a:rPr lang="en-US" b="1">
                <a:solidFill>
                  <a:schemeClr val="tx2"/>
                </a:solidFill>
              </a:rPr>
              <a:t>Thực thể vật lý</a:t>
            </a:r>
          </a:p>
        </p:txBody>
      </p:sp>
      <p:grpSp>
        <p:nvGrpSpPr>
          <p:cNvPr id="2" name="Group 1">
            <a:extLst>
              <a:ext uri="{FF2B5EF4-FFF2-40B4-BE49-F238E27FC236}">
                <a16:creationId xmlns:a16="http://schemas.microsoft.com/office/drawing/2014/main" id="{7DDE098C-6AB6-48DF-800B-6460DA74DD5C}"/>
              </a:ext>
            </a:extLst>
          </p:cNvPr>
          <p:cNvGrpSpPr/>
          <p:nvPr/>
        </p:nvGrpSpPr>
        <p:grpSpPr>
          <a:xfrm>
            <a:off x="618566" y="1852538"/>
            <a:ext cx="6611524" cy="2836720"/>
            <a:chOff x="304893" y="5119750"/>
            <a:chExt cx="6611524" cy="2836720"/>
          </a:xfrm>
        </p:grpSpPr>
        <p:sp>
          <p:nvSpPr>
            <p:cNvPr id="14" name="Speech Bubble: Oval 13">
              <a:extLst>
                <a:ext uri="{FF2B5EF4-FFF2-40B4-BE49-F238E27FC236}">
                  <a16:creationId xmlns:a16="http://schemas.microsoft.com/office/drawing/2014/main" id="{AC305094-5B39-4C4D-9B12-C68A5B5ED587}"/>
                </a:ext>
              </a:extLst>
            </p:cNvPr>
            <p:cNvSpPr/>
            <p:nvPr/>
          </p:nvSpPr>
          <p:spPr>
            <a:xfrm>
              <a:off x="304893" y="5119750"/>
              <a:ext cx="6611524" cy="2825869"/>
            </a:xfrm>
            <a:prstGeom prst="wedgeEllipseCallout">
              <a:avLst/>
            </a:prstGeom>
            <a:ln w="57150">
              <a:solidFill>
                <a:schemeClr val="tx2">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38100">
                  <a:solidFill>
                    <a:schemeClr val="tx1"/>
                  </a:solidFill>
                  <a:prstDash val="sysDash"/>
                </a:ln>
                <a:latin typeface="Open Sans Light"/>
              </a:endParaRPr>
            </a:p>
          </p:txBody>
        </p:sp>
        <p:grpSp>
          <p:nvGrpSpPr>
            <p:cNvPr id="22" name="Group 21">
              <a:extLst>
                <a:ext uri="{FF2B5EF4-FFF2-40B4-BE49-F238E27FC236}">
                  <a16:creationId xmlns:a16="http://schemas.microsoft.com/office/drawing/2014/main" id="{858274BA-A10C-4D08-94D3-D180A5AE08B6}"/>
                </a:ext>
              </a:extLst>
            </p:cNvPr>
            <p:cNvGrpSpPr/>
            <p:nvPr/>
          </p:nvGrpSpPr>
          <p:grpSpPr>
            <a:xfrm>
              <a:off x="1027556" y="5211164"/>
              <a:ext cx="4396457" cy="2745306"/>
              <a:chOff x="1385867" y="5067756"/>
              <a:chExt cx="4869665" cy="3040794"/>
            </a:xfrm>
          </p:grpSpPr>
          <p:pic>
            <p:nvPicPr>
              <p:cNvPr id="23" name="Picture 2" descr="Kết quả hình ảnh cho plate">
                <a:extLst>
                  <a:ext uri="{FF2B5EF4-FFF2-40B4-BE49-F238E27FC236}">
                    <a16:creationId xmlns:a16="http://schemas.microsoft.com/office/drawing/2014/main" id="{7A007EF2-3E9F-4F9B-A447-1960259F2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867" y="5627087"/>
                <a:ext cx="1808858" cy="18088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Kết quả hình ảnh cho cup">
                <a:extLst>
                  <a:ext uri="{FF2B5EF4-FFF2-40B4-BE49-F238E27FC236}">
                    <a16:creationId xmlns:a16="http://schemas.microsoft.com/office/drawing/2014/main" id="{2C939590-7EA1-45A8-A2C3-DDF3C2993D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86" t="31475" r="11337" b="18304"/>
              <a:stretch/>
            </p:blipFill>
            <p:spPr bwMode="auto">
              <a:xfrm>
                <a:off x="3305283" y="5067756"/>
                <a:ext cx="1808858" cy="11725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Kết quả hình ảnh cho vase">
                <a:extLst>
                  <a:ext uri="{FF2B5EF4-FFF2-40B4-BE49-F238E27FC236}">
                    <a16:creationId xmlns:a16="http://schemas.microsoft.com/office/drawing/2014/main" id="{DABEF6D2-8E14-455D-96BE-00183D3865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873" t="8739" r="23791" b="4460"/>
              <a:stretch/>
            </p:blipFill>
            <p:spPr bwMode="auto">
              <a:xfrm flipH="1">
                <a:off x="5094627" y="5406549"/>
                <a:ext cx="1160905" cy="200186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Hình ảnh có liên quan">
                <a:extLst>
                  <a:ext uri="{FF2B5EF4-FFF2-40B4-BE49-F238E27FC236}">
                    <a16:creationId xmlns:a16="http://schemas.microsoft.com/office/drawing/2014/main" id="{88CFA10F-E883-41A9-9706-9EB10848C3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4166" y="6106680"/>
                <a:ext cx="2001870" cy="20018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B2B2489C-EC58-458B-AAFB-49675FCAA9BA}"/>
              </a:ext>
            </a:extLst>
          </p:cNvPr>
          <p:cNvSpPr txBox="1"/>
          <p:nvPr/>
        </p:nvSpPr>
        <p:spPr>
          <a:xfrm>
            <a:off x="1404820" y="9652919"/>
            <a:ext cx="5451772" cy="754053"/>
          </a:xfrm>
          <a:prstGeom prst="rect">
            <a:avLst/>
          </a:prstGeom>
          <a:noFill/>
        </p:spPr>
        <p:txBody>
          <a:bodyPr wrap="square" rtlCol="0">
            <a:spAutoFit/>
          </a:bodyPr>
          <a:lstStyle/>
          <a:p>
            <a:r>
              <a:rPr lang="en-US" b="1">
                <a:solidFill>
                  <a:schemeClr val="tx2"/>
                </a:solidFill>
              </a:rPr>
              <a:t>Thông tin tăng c</a:t>
            </a:r>
            <a:r>
              <a:rPr lang="vi-VN" b="1">
                <a:solidFill>
                  <a:schemeClr val="tx2"/>
                </a:solidFill>
              </a:rPr>
              <a:t>ư</a:t>
            </a:r>
            <a:r>
              <a:rPr lang="en-US" b="1">
                <a:solidFill>
                  <a:schemeClr val="tx2"/>
                </a:solidFill>
              </a:rPr>
              <a:t>ờng</a:t>
            </a:r>
          </a:p>
        </p:txBody>
      </p:sp>
      <p:grpSp>
        <p:nvGrpSpPr>
          <p:cNvPr id="2048" name="Group 2047">
            <a:extLst>
              <a:ext uri="{FF2B5EF4-FFF2-40B4-BE49-F238E27FC236}">
                <a16:creationId xmlns:a16="http://schemas.microsoft.com/office/drawing/2014/main" id="{3ECFBF9A-E000-4217-A89C-D7C6B13BA5A3}"/>
              </a:ext>
            </a:extLst>
          </p:cNvPr>
          <p:cNvGrpSpPr/>
          <p:nvPr/>
        </p:nvGrpSpPr>
        <p:grpSpPr>
          <a:xfrm>
            <a:off x="717739" y="6407567"/>
            <a:ext cx="6611524" cy="2875730"/>
            <a:chOff x="7303331" y="6594128"/>
            <a:chExt cx="6611524" cy="2875730"/>
          </a:xfrm>
        </p:grpSpPr>
        <p:sp>
          <p:nvSpPr>
            <p:cNvPr id="28" name="Speech Bubble: Oval 27">
              <a:extLst>
                <a:ext uri="{FF2B5EF4-FFF2-40B4-BE49-F238E27FC236}">
                  <a16:creationId xmlns:a16="http://schemas.microsoft.com/office/drawing/2014/main" id="{A96089F3-4BFB-4B50-983D-8271AA156788}"/>
                </a:ext>
              </a:extLst>
            </p:cNvPr>
            <p:cNvSpPr/>
            <p:nvPr/>
          </p:nvSpPr>
          <p:spPr>
            <a:xfrm>
              <a:off x="7303331" y="6643989"/>
              <a:ext cx="6611524" cy="2825869"/>
            </a:xfrm>
            <a:prstGeom prst="wedgeEllipseCallout">
              <a:avLst/>
            </a:prstGeom>
            <a:ln w="57150">
              <a:solidFill>
                <a:schemeClr val="tx2">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38100">
                  <a:solidFill>
                    <a:schemeClr val="tx1"/>
                  </a:solidFill>
                  <a:prstDash val="sysDash"/>
                </a:ln>
                <a:latin typeface="Open Sans Light"/>
              </a:endParaRPr>
            </a:p>
          </p:txBody>
        </p:sp>
        <p:grpSp>
          <p:nvGrpSpPr>
            <p:cNvPr id="13" name="Group 12">
              <a:extLst>
                <a:ext uri="{FF2B5EF4-FFF2-40B4-BE49-F238E27FC236}">
                  <a16:creationId xmlns:a16="http://schemas.microsoft.com/office/drawing/2014/main" id="{D91DF046-F626-42CF-82AB-1488F5DDE469}"/>
                </a:ext>
              </a:extLst>
            </p:cNvPr>
            <p:cNvGrpSpPr/>
            <p:nvPr/>
          </p:nvGrpSpPr>
          <p:grpSpPr>
            <a:xfrm>
              <a:off x="8213192" y="6594128"/>
              <a:ext cx="5050341" cy="2658340"/>
              <a:chOff x="8213192" y="6594128"/>
              <a:chExt cx="5050341" cy="2658340"/>
            </a:xfrm>
          </p:grpSpPr>
          <p:pic>
            <p:nvPicPr>
              <p:cNvPr id="30" name="Picture 14" descr="Hình ảnh có liên quan">
                <a:extLst>
                  <a:ext uri="{FF2B5EF4-FFF2-40B4-BE49-F238E27FC236}">
                    <a16:creationId xmlns:a16="http://schemas.microsoft.com/office/drawing/2014/main" id="{A3B261D6-9590-48E0-8610-38FF2AFA21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15" t="19805" r="11337" b="18679"/>
              <a:stretch/>
            </p:blipFill>
            <p:spPr bwMode="auto">
              <a:xfrm>
                <a:off x="8213192" y="7168049"/>
                <a:ext cx="1338692" cy="10772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Kết quả hình ảnh cho music">
                <a:extLst>
                  <a:ext uri="{FF2B5EF4-FFF2-40B4-BE49-F238E27FC236}">
                    <a16:creationId xmlns:a16="http://schemas.microsoft.com/office/drawing/2014/main" id="{6636F7F2-497F-44D7-ABAC-0FC2A5324EC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672" r="39145"/>
              <a:stretch/>
            </p:blipFill>
            <p:spPr bwMode="auto">
              <a:xfrm>
                <a:off x="9617845" y="7985054"/>
                <a:ext cx="1013301" cy="12674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Kết quả hình ảnh cho chart">
                <a:extLst>
                  <a:ext uri="{FF2B5EF4-FFF2-40B4-BE49-F238E27FC236}">
                    <a16:creationId xmlns:a16="http://schemas.microsoft.com/office/drawing/2014/main" id="{543ADD78-BDEE-4D1F-AEA8-4DACA92A24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820" y="6594128"/>
                <a:ext cx="2111012" cy="158325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Kết quả hình ảnh cho information">
                <a:extLst>
                  <a:ext uri="{FF2B5EF4-FFF2-40B4-BE49-F238E27FC236}">
                    <a16:creationId xmlns:a16="http://schemas.microsoft.com/office/drawing/2014/main" id="{6FB38C72-8AE6-41A2-BEA5-A342110CE3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77959" y="7521848"/>
                <a:ext cx="1285574" cy="128557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ight Brace 2048">
            <a:extLst>
              <a:ext uri="{FF2B5EF4-FFF2-40B4-BE49-F238E27FC236}">
                <a16:creationId xmlns:a16="http://schemas.microsoft.com/office/drawing/2014/main" id="{C6F44E70-D8FD-48A6-8C0D-26214AE2BA7B}"/>
              </a:ext>
            </a:extLst>
          </p:cNvPr>
          <p:cNvSpPr/>
          <p:nvPr/>
        </p:nvSpPr>
        <p:spPr>
          <a:xfrm>
            <a:off x="7603588" y="2609619"/>
            <a:ext cx="909117" cy="9959473"/>
          </a:xfrm>
          <a:prstGeom prst="rightBrac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50</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3"/>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4"/>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5"/>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6"/>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51</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52</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53</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488066" y="821828"/>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54</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3" name="Picture 32" descr="Icon04">
            <a:extLst>
              <a:ext uri="{FF2B5EF4-FFF2-40B4-BE49-F238E27FC236}">
                <a16:creationId xmlns:a16="http://schemas.microsoft.com/office/drawing/2014/main" id="{B7B61705-FAF2-47F7-82D2-F704F272E6B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72114" y="8444011"/>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21625" y="553467"/>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55</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21625" y="553467"/>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56</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765211" cy="7801452"/>
            <a:chOff x="0" y="0"/>
            <a:chExt cx="5606200" cy="4046752"/>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19014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1901428"/>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1901428"/>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2"/>
              <a:ext cx="2761303" cy="1901428"/>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385937" y="11460372"/>
            <a:ext cx="12168361" cy="769441"/>
          </a:xfrm>
          <a:prstGeom prst="rect">
            <a:avLst/>
          </a:prstGeom>
        </p:spPr>
        <p:txBody>
          <a:bodyPr wrap="square">
            <a:spAutoFit/>
          </a:bodyPr>
          <a:lstStyle/>
          <a:p>
            <a:pPr algn="ctr"/>
            <a:r>
              <a:rPr lang="fr-FR" sz="4400" i="1" dirty="0" err="1">
                <a:solidFill>
                  <a:schemeClr val="tx2">
                    <a:lumMod val="50000"/>
                  </a:schemeClr>
                </a:solidFill>
                <a:latin typeface="+mj-lt"/>
                <a:ea typeface="MS Mincho" panose="02020609040205080304" pitchFamily="49" charset="-128"/>
              </a:rPr>
              <a:t>Kết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quả</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các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bước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trong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quy</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trình</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nhận</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dạng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vật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thể</a:t>
            </a:r>
            <a:endParaRPr lang="en-US" sz="4400" i="1" dirty="0">
              <a:solidFill>
                <a:schemeClr val="tx2">
                  <a:lumMod val="50000"/>
                </a:schemeClr>
              </a:solidFill>
              <a:latin typeface="+mj-lt"/>
            </a:endParaRPr>
          </a:p>
        </p:txBody>
      </p:sp>
      <p:sp>
        <p:nvSpPr>
          <p:cNvPr id="8" name="TextBox 7">
            <a:extLst>
              <a:ext uri="{FF2B5EF4-FFF2-40B4-BE49-F238E27FC236}">
                <a16:creationId xmlns:a16="http://schemas.microsoft.com/office/drawing/2014/main" id="{41FE5EA6-2D8E-426A-AA06-2F76C30AF8FC}"/>
              </a:ext>
            </a:extLst>
          </p:cNvPr>
          <p:cNvSpPr txBox="1"/>
          <p:nvPr/>
        </p:nvSpPr>
        <p:spPr>
          <a:xfrm>
            <a:off x="8174386" y="6194318"/>
            <a:ext cx="503664" cy="754053"/>
          </a:xfrm>
          <a:prstGeom prst="rect">
            <a:avLst/>
          </a:prstGeom>
          <a:noFill/>
        </p:spPr>
        <p:txBody>
          <a:bodyPr wrap="none" rtlCol="0">
            <a:spAutoFit/>
          </a:bodyPr>
          <a:lstStyle/>
          <a:p>
            <a:r>
              <a:rPr lang="en-US" dirty="0">
                <a:solidFill>
                  <a:srgbClr val="000000"/>
                </a:solidFill>
              </a:rPr>
              <a:t>A</a:t>
            </a:r>
          </a:p>
        </p:txBody>
      </p:sp>
      <p:sp>
        <p:nvSpPr>
          <p:cNvPr id="17" name="TextBox 16">
            <a:extLst>
              <a:ext uri="{FF2B5EF4-FFF2-40B4-BE49-F238E27FC236}">
                <a16:creationId xmlns:a16="http://schemas.microsoft.com/office/drawing/2014/main" id="{1EC49EFB-C04A-4EA4-81DB-65A805E2CF43}"/>
              </a:ext>
            </a:extLst>
          </p:cNvPr>
          <p:cNvSpPr txBox="1"/>
          <p:nvPr/>
        </p:nvSpPr>
        <p:spPr>
          <a:xfrm>
            <a:off x="14169944" y="6172738"/>
            <a:ext cx="503664" cy="754053"/>
          </a:xfrm>
          <a:prstGeom prst="rect">
            <a:avLst/>
          </a:prstGeom>
          <a:noFill/>
        </p:spPr>
        <p:txBody>
          <a:bodyPr wrap="none" rtlCol="0">
            <a:spAutoFit/>
          </a:bodyPr>
          <a:lstStyle/>
          <a:p>
            <a:r>
              <a:rPr lang="en-US" dirty="0">
                <a:solidFill>
                  <a:srgbClr val="000000"/>
                </a:solidFill>
              </a:rPr>
              <a:t>B</a:t>
            </a:r>
          </a:p>
        </p:txBody>
      </p:sp>
      <p:sp>
        <p:nvSpPr>
          <p:cNvPr id="18" name="TextBox 17">
            <a:extLst>
              <a:ext uri="{FF2B5EF4-FFF2-40B4-BE49-F238E27FC236}">
                <a16:creationId xmlns:a16="http://schemas.microsoft.com/office/drawing/2014/main" id="{E73F73DB-5451-4047-A8D7-1A468CBE2568}"/>
              </a:ext>
            </a:extLst>
          </p:cNvPr>
          <p:cNvSpPr txBox="1"/>
          <p:nvPr/>
        </p:nvSpPr>
        <p:spPr>
          <a:xfrm>
            <a:off x="8184044" y="10472068"/>
            <a:ext cx="478016" cy="754053"/>
          </a:xfrm>
          <a:prstGeom prst="rect">
            <a:avLst/>
          </a:prstGeom>
          <a:noFill/>
        </p:spPr>
        <p:txBody>
          <a:bodyPr wrap="none" rtlCol="0">
            <a:spAutoFit/>
          </a:bodyPr>
          <a:lstStyle/>
          <a:p>
            <a:r>
              <a:rPr lang="en-US" dirty="0">
                <a:solidFill>
                  <a:srgbClr val="000000"/>
                </a:solidFill>
              </a:rPr>
              <a:t>C</a:t>
            </a:r>
          </a:p>
        </p:txBody>
      </p:sp>
      <p:sp>
        <p:nvSpPr>
          <p:cNvPr id="19" name="TextBox 18">
            <a:extLst>
              <a:ext uri="{FF2B5EF4-FFF2-40B4-BE49-F238E27FC236}">
                <a16:creationId xmlns:a16="http://schemas.microsoft.com/office/drawing/2014/main" id="{4B57ADC9-E809-4237-9157-A9FC9A6F2F91}"/>
              </a:ext>
            </a:extLst>
          </p:cNvPr>
          <p:cNvSpPr txBox="1"/>
          <p:nvPr/>
        </p:nvSpPr>
        <p:spPr>
          <a:xfrm>
            <a:off x="14125390" y="10476601"/>
            <a:ext cx="524503" cy="754053"/>
          </a:xfrm>
          <a:prstGeom prst="rect">
            <a:avLst/>
          </a:prstGeom>
          <a:noFill/>
        </p:spPr>
        <p:txBody>
          <a:bodyPr wrap="none" rtlCol="0">
            <a:spAutoFit/>
          </a:bodyPr>
          <a:lstStyle/>
          <a:p>
            <a:r>
              <a:rPr lang="en-US" dirty="0">
                <a:solidFill>
                  <a:srgbClr val="000000"/>
                </a:solidFill>
              </a:rPr>
              <a:t>D</a:t>
            </a: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21625" y="553467"/>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57</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450268" y="733337"/>
            <a:ext cx="11387476" cy="1103507"/>
            <a:chOff x="3450268" y="733337"/>
            <a:chExt cx="1138747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3450268" y="733337"/>
              <a:ext cx="11387476"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58</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39504" y="821828"/>
            <a:ext cx="13209064" cy="1015016"/>
            <a:chOff x="2539504" y="821828"/>
            <a:chExt cx="132090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539504" y="821828"/>
              <a:ext cx="13209064"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59</a:t>
            </a:fld>
            <a:endParaRPr lang="en-US" sz="2800"/>
          </a:p>
        </p:txBody>
      </p:sp>
      <p:pic>
        <p:nvPicPr>
          <p:cNvPr id="2" name="Picture 1">
            <a:extLst>
              <a:ext uri="{FF2B5EF4-FFF2-40B4-BE49-F238E27FC236}">
                <a16:creationId xmlns:a16="http://schemas.microsoft.com/office/drawing/2014/main" id="{63AEEF02-D321-45C4-AF00-601ED52C6D85}"/>
              </a:ext>
            </a:extLst>
          </p:cNvPr>
          <p:cNvPicPr>
            <a:picLocks noChangeAspect="1"/>
          </p:cNvPicPr>
          <p:nvPr/>
        </p:nvPicPr>
        <p:blipFill>
          <a:blip r:embed="rId3"/>
          <a:stretch>
            <a:fillRect/>
          </a:stretch>
        </p:blipFill>
        <p:spPr>
          <a:xfrm>
            <a:off x="1552451" y="1974096"/>
            <a:ext cx="14590225" cy="9987356"/>
          </a:xfrm>
          <a:prstGeom prst="rect">
            <a:avLst/>
          </a:prstGeom>
        </p:spPr>
      </p:pic>
    </p:spTree>
    <p:extLst>
      <p:ext uri="{BB962C8B-B14F-4D97-AF65-F5344CB8AC3E}">
        <p14:creationId xmlns:p14="http://schemas.microsoft.com/office/powerpoint/2010/main" val="37745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143422" y="792331"/>
            <a:ext cx="4001160" cy="1044513"/>
            <a:chOff x="7143422" y="792331"/>
            <a:chExt cx="400116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143422" y="792331"/>
              <a:ext cx="400116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TangibleUI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sp>
        <p:nvSpPr>
          <p:cNvPr id="14" name="Rectangle 13">
            <a:extLst>
              <a:ext uri="{FF2B5EF4-FFF2-40B4-BE49-F238E27FC236}">
                <a16:creationId xmlns:a16="http://schemas.microsoft.com/office/drawing/2014/main" id="{D3A25310-408C-402D-A9D1-BAD5E95CBE2A}"/>
              </a:ext>
            </a:extLst>
          </p:cNvPr>
          <p:cNvSpPr/>
          <p:nvPr/>
        </p:nvSpPr>
        <p:spPr>
          <a:xfrm>
            <a:off x="779626" y="2811307"/>
            <a:ext cx="16373475" cy="2492990"/>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tương</a:t>
            </a:r>
            <a:r>
              <a:rPr lang="fr-FR" sz="5200" b="1"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tác</a:t>
            </a:r>
            <a:r>
              <a:rPr lang="fr-FR" sz="5200" b="1"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b="1" dirty="0" err="1">
                <a:solidFill>
                  <a:schemeClr val="tx1">
                    <a:lumMod val="50000"/>
                  </a:schemeClr>
                </a:solidFill>
                <a:ea typeface="MS Mincho" panose="02020609040205080304" pitchFamily="49" charset="-128"/>
              </a:rPr>
              <a:t>môi</a:t>
            </a:r>
            <a:r>
              <a:rPr lang="fr-FR" sz="5200" b="1"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trường</a:t>
            </a:r>
            <a:r>
              <a:rPr lang="fr-FR" sz="5200" b="1" dirty="0">
                <a:solidFill>
                  <a:schemeClr val="tx1">
                    <a:lumMod val="50000"/>
                  </a:schemeClr>
                </a:solidFill>
                <a:ea typeface="MS Mincho" panose="02020609040205080304" pitchFamily="49" charset="-128"/>
              </a:rPr>
              <a:t> </a:t>
            </a:r>
            <a:r>
              <a:rPr lang="fr-FR" sz="5200" b="1" err="1">
                <a:solidFill>
                  <a:schemeClr val="tx1">
                    <a:lumMod val="50000"/>
                  </a:schemeClr>
                </a:solidFill>
                <a:ea typeface="MS Mincho" panose="02020609040205080304" pitchFamily="49" charset="-128"/>
              </a:rPr>
              <a:t>vật</a:t>
            </a:r>
            <a:r>
              <a:rPr lang="fr-FR" sz="5200" b="1">
                <a:solidFill>
                  <a:schemeClr val="tx1">
                    <a:lumMod val="50000"/>
                  </a:schemeClr>
                </a:solidFill>
                <a:ea typeface="MS Mincho" panose="02020609040205080304" pitchFamily="49" charset="-128"/>
              </a:rPr>
              <a:t> lý. [*]</a:t>
            </a:r>
            <a:endParaRPr lang="fr-FR" sz="5200" dirty="0">
              <a:solidFill>
                <a:schemeClr val="tx1">
                  <a:lumMod val="50000"/>
                </a:schemeClr>
              </a:solidFill>
              <a:ea typeface="MS Mincho" panose="02020609040205080304" pitchFamily="49" charset="-128"/>
            </a:endParaRPr>
          </a:p>
        </p:txBody>
      </p:sp>
      <p:sp>
        <p:nvSpPr>
          <p:cNvPr id="12" name="Rectangle 11">
            <a:extLst>
              <a:ext uri="{FF2B5EF4-FFF2-40B4-BE49-F238E27FC236}">
                <a16:creationId xmlns:a16="http://schemas.microsoft.com/office/drawing/2014/main" id="{B61F7EB1-F458-4A39-9A1A-2A7EB09D2F96}"/>
              </a:ext>
            </a:extLst>
          </p:cNvPr>
          <p:cNvSpPr/>
          <p:nvPr/>
        </p:nvSpPr>
        <p:spPr>
          <a:xfrm>
            <a:off x="406702" y="12323504"/>
            <a:ext cx="17474596" cy="1200329"/>
          </a:xfrm>
          <a:prstGeom prst="rect">
            <a:avLst/>
          </a:prstGeom>
        </p:spPr>
        <p:txBody>
          <a:bodyPr wrap="square">
            <a:spAutoFit/>
          </a:bodyPr>
          <a:lstStyle/>
          <a:p>
            <a:r>
              <a:rPr lang="fr-FR" sz="3600">
                <a:solidFill>
                  <a:schemeClr val="tx2"/>
                </a:solidFill>
                <a:latin typeface="+mj-lt"/>
                <a:ea typeface="MS Mincho" panose="02020609040205080304" pitchFamily="49" charset="-128"/>
              </a:rPr>
              <a:t>[*] E. Sharlin, B. Watson, Y. Kitamura, F. Kishino, and Y. Itoh, “On tangible user interfaces, humans and spatiality,” </a:t>
            </a:r>
            <a:r>
              <a:rPr lang="fr-FR" sz="3600" i="1">
                <a:solidFill>
                  <a:schemeClr val="tx2"/>
                </a:solidFill>
                <a:latin typeface="+mj-lt"/>
                <a:ea typeface="MS Mincho" panose="02020609040205080304" pitchFamily="49" charset="-128"/>
              </a:rPr>
              <a:t>Pers. Ubiquitous Comput.</a:t>
            </a:r>
            <a:r>
              <a:rPr lang="fr-FR" sz="3600">
                <a:solidFill>
                  <a:schemeClr val="tx2"/>
                </a:solidFill>
                <a:latin typeface="+mj-lt"/>
                <a:ea typeface="MS Mincho" panose="02020609040205080304" pitchFamily="49" charset="-128"/>
              </a:rPr>
              <a:t>, 2004</a:t>
            </a:r>
            <a:endParaRPr lang="en-US" sz="3600">
              <a:solidFill>
                <a:schemeClr val="tx2"/>
              </a:solidFill>
              <a:latin typeface="+mj-lt"/>
            </a:endParaRPr>
          </a:p>
        </p:txBody>
      </p:sp>
    </p:spTree>
    <p:extLst>
      <p:ext uri="{BB962C8B-B14F-4D97-AF65-F5344CB8AC3E}">
        <p14:creationId xmlns:p14="http://schemas.microsoft.com/office/powerpoint/2010/main" val="10374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4F80A018-6E0A-4DBF-B401-2C8624FD5E5C}"/>
              </a:ext>
            </a:extLst>
          </p:cNvPr>
          <p:cNvSpPr txBox="1"/>
          <p:nvPr/>
        </p:nvSpPr>
        <p:spPr>
          <a:xfrm>
            <a:off x="587935" y="7711111"/>
            <a:ext cx="17151426" cy="892552"/>
          </a:xfrm>
          <a:prstGeom prst="rect">
            <a:avLst/>
          </a:prstGeom>
          <a:noFill/>
        </p:spPr>
        <p:txBody>
          <a:bodyPr wrap="square" rtlCol="0">
            <a:spAutoFit/>
          </a:bodyPr>
          <a:lstStyle/>
          <a:p>
            <a:pPr marL="571500" indent="-571500">
              <a:buFont typeface="Wingdings" panose="05000000000000000000" pitchFamily="2" charset="2"/>
              <a:buChar char="q"/>
            </a:pPr>
            <a:r>
              <a:rPr lang="en-US" sz="5200" b="1">
                <a:solidFill>
                  <a:srgbClr val="000000"/>
                </a:solidFill>
              </a:rPr>
              <a:t>Xây dựng thử nghiệm </a:t>
            </a:r>
            <a:r>
              <a:rPr lang="en-US" sz="5200">
                <a:solidFill>
                  <a:srgbClr val="000000"/>
                </a:solidFill>
              </a:rPr>
              <a:t>giao diện t</a:t>
            </a:r>
            <a:r>
              <a:rPr lang="vi-VN" sz="5200">
                <a:solidFill>
                  <a:srgbClr val="000000"/>
                </a:solidFill>
              </a:rPr>
              <a:t>ư</a:t>
            </a:r>
            <a:r>
              <a:rPr lang="en-US" sz="5200">
                <a:solidFill>
                  <a:srgbClr val="000000"/>
                </a:solidFill>
              </a:rPr>
              <a:t>ơng tác Tangible UI</a:t>
            </a:r>
          </a:p>
        </p:txBody>
      </p:sp>
      <p:sp>
        <p:nvSpPr>
          <p:cNvPr id="50" name="TextBox 49">
            <a:extLst>
              <a:ext uri="{FF2B5EF4-FFF2-40B4-BE49-F238E27FC236}">
                <a16:creationId xmlns:a16="http://schemas.microsoft.com/office/drawing/2014/main" id="{0322300E-566B-4113-990A-9543C693E0F9}"/>
              </a:ext>
            </a:extLst>
          </p:cNvPr>
          <p:cNvSpPr txBox="1"/>
          <p:nvPr/>
        </p:nvSpPr>
        <p:spPr>
          <a:xfrm>
            <a:off x="587935" y="2257291"/>
            <a:ext cx="17636765" cy="1692771"/>
          </a:xfrm>
          <a:prstGeom prst="rect">
            <a:avLst/>
          </a:prstGeom>
          <a:noFill/>
        </p:spPr>
        <p:txBody>
          <a:bodyPr wrap="square" rtlCol="0">
            <a:spAutoFit/>
          </a:bodyPr>
          <a:lstStyle/>
          <a:p>
            <a:pPr marL="571500" indent="-571500">
              <a:buFont typeface="Wingdings" panose="05000000000000000000" pitchFamily="2" charset="2"/>
              <a:buChar char="q"/>
            </a:pPr>
            <a:r>
              <a:rPr lang="en-US" sz="5200" b="1">
                <a:solidFill>
                  <a:srgbClr val="000000"/>
                </a:solidFill>
              </a:rPr>
              <a:t>Khảo sát nghiên cứu</a:t>
            </a:r>
            <a:r>
              <a:rPr lang="en-US" sz="5200">
                <a:solidFill>
                  <a:srgbClr val="000000"/>
                </a:solidFill>
              </a:rPr>
              <a:t> TangibleUI và các kỹ thuật hỗ trợ Tangible</a:t>
            </a:r>
          </a:p>
          <a:p>
            <a:pPr marL="571500" indent="-571500">
              <a:buFont typeface="Wingdings" panose="05000000000000000000" pitchFamily="2" charset="2"/>
              <a:buChar char="q"/>
            </a:pPr>
            <a:endParaRPr lang="en-US" sz="5200">
              <a:solidFill>
                <a:srgbClr val="000000"/>
              </a:solidFill>
            </a:endParaRPr>
          </a:p>
        </p:txBody>
      </p:sp>
      <p:pic>
        <p:nvPicPr>
          <p:cNvPr id="51" name="TrafficMap">
            <a:hlinkClick r:id="" action="ppaction://media"/>
            <a:extLst>
              <a:ext uri="{FF2B5EF4-FFF2-40B4-BE49-F238E27FC236}">
                <a16:creationId xmlns:a16="http://schemas.microsoft.com/office/drawing/2014/main" id="{CA8C724D-3E39-4EC3-813E-DA37936B4497}"/>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751841" y="9139575"/>
            <a:ext cx="6775898" cy="4110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2" name="ShareImage">
            <a:hlinkClick r:id="" action="ppaction://media"/>
            <a:extLst>
              <a:ext uri="{FF2B5EF4-FFF2-40B4-BE49-F238E27FC236}">
                <a16:creationId xmlns:a16="http://schemas.microsoft.com/office/drawing/2014/main" id="{343130B2-EE08-4604-9795-D1DB0F9A3567}"/>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9281663" y="9139574"/>
            <a:ext cx="6775897" cy="4110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game_pingpong">
            <a:hlinkClick r:id="" action="ppaction://media"/>
            <a:extLst>
              <a:ext uri="{FF2B5EF4-FFF2-40B4-BE49-F238E27FC236}">
                <a16:creationId xmlns:a16="http://schemas.microsoft.com/office/drawing/2014/main" id="{7EB5C851-F172-4DE5-8500-EFBFA42D6D5D}"/>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1965888" y="3616562"/>
            <a:ext cx="3938443" cy="36195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4" name="ARSandbox - Playing with sandbox">
            <a:hlinkClick r:id="" action="ppaction://media"/>
            <a:extLst>
              <a:ext uri="{FF2B5EF4-FFF2-40B4-BE49-F238E27FC236}">
                <a16:creationId xmlns:a16="http://schemas.microsoft.com/office/drawing/2014/main" id="{97014382-877F-418A-BA5B-497DD30ECE1E}"/>
              </a:ext>
            </a:extLst>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rot="10800000">
            <a:off x="12517682" y="3711522"/>
            <a:ext cx="3938443" cy="36195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5" name="Tangible_dessert">
            <a:hlinkClick r:id="" action="ppaction://media"/>
            <a:extLst>
              <a:ext uri="{FF2B5EF4-FFF2-40B4-BE49-F238E27FC236}">
                <a16:creationId xmlns:a16="http://schemas.microsoft.com/office/drawing/2014/main" id="{B6FE4F15-E1B1-4646-AB85-40FB69C04FBF}"/>
              </a:ext>
            </a:extLst>
          </p:cNvPr>
          <p:cNvPicPr>
            <a:picLocks noChangeAspect="1"/>
          </p:cNvPicPr>
          <p:nvPr>
            <a:videoFile r:link="rId10"/>
            <p:extLst>
              <p:ext uri="{DAA4B4D4-6D71-4841-9C94-3DE7FCFB9230}">
                <p14:media xmlns:p14="http://schemas.microsoft.com/office/powerpoint/2010/main" r:embed="rId9"/>
              </p:ext>
            </p:extLst>
          </p:nvPr>
        </p:nvPicPr>
        <p:blipFill rotWithShape="1">
          <a:blip r:embed="rId17"/>
          <a:srcRect b="8579"/>
          <a:stretch/>
        </p:blipFill>
        <p:spPr>
          <a:xfrm rot="10800000">
            <a:off x="7375053" y="3616562"/>
            <a:ext cx="3938443" cy="36195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905" fill="hold"/>
                                        <p:tgtEl>
                                          <p:spTgt spid="51"/>
                                        </p:tgtEl>
                                      </p:cBhvr>
                                    </p:cmd>
                                  </p:childTnLst>
                                </p:cTn>
                              </p:par>
                              <p:par>
                                <p:cTn id="7" presetID="1" presetClass="mediacall" presetSubtype="0" fill="hold" nodeType="withEffect">
                                  <p:stCondLst>
                                    <p:cond delay="0"/>
                                  </p:stCondLst>
                                  <p:childTnLst>
                                    <p:cmd type="call" cmd="playFrom(0.0)">
                                      <p:cBhvr>
                                        <p:cTn id="8" dur="43931" fill="hold"/>
                                        <p:tgtEl>
                                          <p:spTgt spid="52"/>
                                        </p:tgtEl>
                                      </p:cBhvr>
                                    </p:cmd>
                                  </p:childTnLst>
                                </p:cTn>
                              </p:par>
                              <p:par>
                                <p:cTn id="9" presetID="1" presetClass="mediacall" presetSubtype="0" fill="hold" nodeType="withEffect">
                                  <p:stCondLst>
                                    <p:cond delay="0"/>
                                  </p:stCondLst>
                                  <p:childTnLst>
                                    <p:cmd type="call" cmd="playFrom(0.0)">
                                      <p:cBhvr>
                                        <p:cTn id="10" dur="6484" fill="hold"/>
                                        <p:tgtEl>
                                          <p:spTgt spid="2"/>
                                        </p:tgtEl>
                                      </p:cBhvr>
                                    </p:cmd>
                                  </p:childTnLst>
                                </p:cTn>
                              </p:par>
                              <p:par>
                                <p:cTn id="11" presetID="1" presetClass="mediacall" presetSubtype="0" fill="hold" nodeType="withEffect">
                                  <p:stCondLst>
                                    <p:cond delay="0"/>
                                  </p:stCondLst>
                                  <p:childTnLst>
                                    <p:cmd type="call" cmd="playFrom(0.0)">
                                      <p:cBhvr>
                                        <p:cTn id="12" dur="31393" fill="hold"/>
                                        <p:tgtEl>
                                          <p:spTgt spid="54"/>
                                        </p:tgtEl>
                                      </p:cBhvr>
                                    </p:cmd>
                                  </p:childTnLst>
                                </p:cTn>
                              </p:par>
                              <p:par>
                                <p:cTn id="13" presetID="1" presetClass="mediacall" presetSubtype="0" fill="hold" nodeType="withEffect">
                                  <p:stCondLst>
                                    <p:cond delay="0"/>
                                  </p:stCondLst>
                                  <p:childTnLst>
                                    <p:cmd type="call" cmd="playFrom(0.0)">
                                      <p:cBhvr>
                                        <p:cTn id="14" dur="38568"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51"/>
                                        </p:tgtEl>
                                      </p:cBhvr>
                                    </p:cmd>
                                  </p:childTnLst>
                                </p:cTn>
                              </p:par>
                            </p:childTnLst>
                          </p:cTn>
                        </p:par>
                      </p:childTnLst>
                    </p:cTn>
                  </p:par>
                </p:childTnLst>
              </p:cTn>
              <p:nextCondLst>
                <p:cond evt="onClick" delay="0">
                  <p:tgtEl>
                    <p:spTgt spid="51"/>
                  </p:tgtEl>
                </p:cond>
              </p:nextCondLst>
            </p:seq>
            <p:video>
              <p:cMediaNode vol="80000" mute="1">
                <p:cTn id="20" repeatCount="indefinite" fill="hold" display="0">
                  <p:stCondLst>
                    <p:cond delay="indefinite"/>
                  </p:stCondLst>
                </p:cTn>
                <p:tgtEl>
                  <p:spTgt spid="51"/>
                </p:tgtEl>
              </p:cMediaNode>
            </p:video>
            <p:seq concurrent="1" nextAc="seek">
              <p:cTn id="21" restart="whenNotActive" fill="hold" evtFilter="cancelBubble" nodeType="interactiveSeq">
                <p:stCondLst>
                  <p:cond evt="onClick" delay="0">
                    <p:tgtEl>
                      <p:spTgt spid="5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52"/>
                                        </p:tgtEl>
                                      </p:cBhvr>
                                    </p:cmd>
                                  </p:childTnLst>
                                </p:cTn>
                              </p:par>
                            </p:childTnLst>
                          </p:cTn>
                        </p:par>
                      </p:childTnLst>
                    </p:cTn>
                  </p:par>
                </p:childTnLst>
              </p:cTn>
              <p:nextCondLst>
                <p:cond evt="onClick" delay="0">
                  <p:tgtEl>
                    <p:spTgt spid="52"/>
                  </p:tgtEl>
                </p:cond>
              </p:nextCondLst>
            </p:seq>
            <p:video>
              <p:cMediaNode vol="80000" mute="1">
                <p:cTn id="26" repeatCount="indefinite" fill="hold" display="0">
                  <p:stCondLst>
                    <p:cond delay="indefinite"/>
                  </p:stCondLst>
                </p:cTn>
                <p:tgtEl>
                  <p:spTgt spid="52"/>
                </p:tgtEl>
              </p:cMediaNode>
            </p:video>
            <p:video>
              <p:cMediaNode vol="80000" mute="1">
                <p:cTn id="27" repeatCount="indefinite" fill="hold" display="0">
                  <p:stCondLst>
                    <p:cond delay="indefinite"/>
                  </p:stCondLst>
                </p:cTn>
                <p:tgtEl>
                  <p:spTgt spid="2"/>
                </p:tgtEl>
              </p:cMediaNode>
            </p:video>
            <p:seq concurrent="1" nextAc="seek">
              <p:cTn id="28" restart="whenNotActive" fill="hold" evtFilter="cancelBubble" nodeType="interactiveSeq">
                <p:stCondLst>
                  <p:cond evt="onClick" delay="0">
                    <p:tgtEl>
                      <p:spTgt spid="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withEffect">
                                  <p:stCondLst>
                                    <p:cond delay="0"/>
                                  </p:stCondLst>
                                  <p:childTnLst>
                                    <p:cmd type="call" cmd="togglePause">
                                      <p:cBhvr>
                                        <p:cTn id="32" dur="1" fill="hold"/>
                                        <p:tgtEl>
                                          <p:spTgt spid="2"/>
                                        </p:tgtEl>
                                      </p:cBhvr>
                                    </p:cmd>
                                  </p:childTnLst>
                                </p:cTn>
                              </p:par>
                            </p:childTnLst>
                          </p:cTn>
                        </p:par>
                      </p:childTnLst>
                    </p:cTn>
                  </p:par>
                </p:childTnLst>
              </p:cTn>
              <p:nextCondLst>
                <p:cond evt="onClick" delay="0">
                  <p:tgtEl>
                    <p:spTgt spid="2"/>
                  </p:tgtEl>
                </p:cond>
              </p:nextCondLst>
            </p:seq>
            <p:seq concurrent="1" nextAc="seek">
              <p:cTn id="33" restart="whenNotActive" fill="hold" evtFilter="cancelBubble" nodeType="interactiveSeq">
                <p:stCondLst>
                  <p:cond evt="onClick" delay="0">
                    <p:tgtEl>
                      <p:spTgt spid="5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withEffect">
                                  <p:stCondLst>
                                    <p:cond delay="0"/>
                                  </p:stCondLst>
                                  <p:childTnLst>
                                    <p:cmd type="call" cmd="togglePause">
                                      <p:cBhvr>
                                        <p:cTn id="37" dur="1" fill="hold"/>
                                        <p:tgtEl>
                                          <p:spTgt spid="54"/>
                                        </p:tgtEl>
                                      </p:cBhvr>
                                    </p:cmd>
                                  </p:childTnLst>
                                </p:cTn>
                              </p:par>
                            </p:childTnLst>
                          </p:cTn>
                        </p:par>
                      </p:childTnLst>
                    </p:cTn>
                  </p:par>
                </p:childTnLst>
              </p:cTn>
              <p:nextCondLst>
                <p:cond evt="onClick" delay="0">
                  <p:tgtEl>
                    <p:spTgt spid="54"/>
                  </p:tgtEl>
                </p:cond>
              </p:nextCondLst>
            </p:seq>
            <p:seq concurrent="1" nextAc="seek">
              <p:cTn id="38" restart="whenNotActive" fill="hold" evtFilter="cancelBubble" nodeType="interactiveSeq">
                <p:stCondLst>
                  <p:cond evt="onClick" delay="0">
                    <p:tgtEl>
                      <p:spTgt spid="5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withEffect">
                                  <p:stCondLst>
                                    <p:cond delay="0"/>
                                  </p:stCondLst>
                                  <p:childTnLst>
                                    <p:cmd type="call" cmd="togglePause">
                                      <p:cBhvr>
                                        <p:cTn id="42" dur="1" fill="hold"/>
                                        <p:tgtEl>
                                          <p:spTgt spid="55"/>
                                        </p:tgtEl>
                                      </p:cBhvr>
                                    </p:cmd>
                                  </p:childTnLst>
                                </p:cTn>
                              </p:par>
                            </p:childTnLst>
                          </p:cTn>
                        </p:par>
                      </p:childTnLst>
                    </p:cTn>
                  </p:par>
                </p:childTnLst>
              </p:cTn>
              <p:nextCondLst>
                <p:cond evt="onClick" delay="0">
                  <p:tgtEl>
                    <p:spTgt spid="55"/>
                  </p:tgtEl>
                </p:cond>
              </p:nextCondLst>
            </p:seq>
            <p:video>
              <p:cMediaNode vol="0" mute="1">
                <p:cTn id="43" repeatCount="indefinite" fill="hold" display="0">
                  <p:stCondLst>
                    <p:cond delay="indefinite"/>
                  </p:stCondLst>
                </p:cTn>
                <p:tgtEl>
                  <p:spTgt spid="54"/>
                </p:tgtEl>
              </p:cMediaNode>
            </p:video>
            <p:video>
              <p:cMediaNode vol="0" mute="1">
                <p:cTn id="44" repeatCount="indefinite" fill="hold" display="0">
                  <p:stCondLst>
                    <p:cond delay="indefinite"/>
                  </p:stCondLst>
                </p:cTn>
                <p:tgtEl>
                  <p:spTgt spid="5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455906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Các công trình nghiên cứu trên thế giới</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152">
            <a:extLst>
              <a:ext uri="{FF2B5EF4-FFF2-40B4-BE49-F238E27FC236}">
                <a16:creationId xmlns:a16="http://schemas.microsoft.com/office/drawing/2014/main" id="{304ADAEF-A27A-4331-AF62-B7222D4A2FA6}"/>
              </a:ext>
            </a:extLst>
          </p:cNvPr>
          <p:cNvSpPr/>
          <p:nvPr/>
        </p:nvSpPr>
        <p:spPr>
          <a:xfrm>
            <a:off x="12164197" y="12796560"/>
            <a:ext cx="5622477"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7225641" y="6820398"/>
            <a:ext cx="3836718" cy="207919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3" name="Shape 145">
            <a:extLst>
              <a:ext uri="{FF2B5EF4-FFF2-40B4-BE49-F238E27FC236}">
                <a16:creationId xmlns:a16="http://schemas.microsoft.com/office/drawing/2014/main" id="{35822303-A132-432A-8C26-30B5B4A4C4D5}"/>
              </a:ext>
            </a:extLst>
          </p:cNvPr>
          <p:cNvSpPr/>
          <p:nvPr/>
        </p:nvSpPr>
        <p:spPr>
          <a:xfrm rot="5400000">
            <a:off x="4972552" y="6331237"/>
            <a:ext cx="1666659" cy="4525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6281344" y="12796561"/>
            <a:ext cx="5652054"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0" name="Shape 145">
            <a:extLst>
              <a:ext uri="{FF2B5EF4-FFF2-40B4-BE49-F238E27FC236}">
                <a16:creationId xmlns:a16="http://schemas.microsoft.com/office/drawing/2014/main" id="{F857EBA9-E5F0-475E-B512-2C1F29F2B54C}"/>
              </a:ext>
            </a:extLst>
          </p:cNvPr>
          <p:cNvSpPr/>
          <p:nvPr/>
        </p:nvSpPr>
        <p:spPr>
          <a:xfrm>
            <a:off x="3543300" y="6357049"/>
            <a:ext cx="3914926" cy="830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8022995" y="763746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7" name="Shape 149">
            <a:extLst>
              <a:ext uri="{FF2B5EF4-FFF2-40B4-BE49-F238E27FC236}">
                <a16:creationId xmlns:a16="http://schemas.microsoft.com/office/drawing/2014/main" id="{829C0856-BC83-4D69-AF83-D13ABCE1ACAF}"/>
              </a:ext>
            </a:extLst>
          </p:cNvPr>
          <p:cNvSpPr/>
          <p:nvPr/>
        </p:nvSpPr>
        <p:spPr>
          <a:xfrm flipH="1">
            <a:off x="8299262" y="8778536"/>
            <a:ext cx="833937"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8" name="Shape 150">
            <a:extLst>
              <a:ext uri="{FF2B5EF4-FFF2-40B4-BE49-F238E27FC236}">
                <a16:creationId xmlns:a16="http://schemas.microsoft.com/office/drawing/2014/main" id="{FB005A2D-6E28-4A18-8261-C8C6FEF9CFF8}"/>
              </a:ext>
            </a:extLst>
          </p:cNvPr>
          <p:cNvSpPr/>
          <p:nvPr/>
        </p:nvSpPr>
        <p:spPr>
          <a:xfrm flipH="1">
            <a:off x="10219538" y="8196277"/>
            <a:ext cx="4708952" cy="25615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8249141" y="8664191"/>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43" name="Shape 147">
            <a:extLst>
              <a:ext uri="{FF2B5EF4-FFF2-40B4-BE49-F238E27FC236}">
                <a16:creationId xmlns:a16="http://schemas.microsoft.com/office/drawing/2014/main" id="{646E0E0E-F194-4CE7-A9B3-DF4E61C3416D}"/>
              </a:ext>
            </a:extLst>
          </p:cNvPr>
          <p:cNvSpPr/>
          <p:nvPr/>
        </p:nvSpPr>
        <p:spPr>
          <a:xfrm>
            <a:off x="10609672" y="5941787"/>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10496530" y="7620171"/>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367437" y="70872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2162757" y="5352251"/>
            <a:ext cx="5632704" cy="1010330"/>
          </a:xfrm>
          <a:prstGeom prst="roundRect">
            <a:avLst>
              <a:gd name="adj" fmla="val 4869"/>
            </a:avLst>
          </a:prstGeom>
          <a:solidFill>
            <a:schemeClr val="accent1"/>
          </a:solidFill>
          <a:ln w="25400">
            <a:noFill/>
            <a:miter lim="400000"/>
          </a:ln>
        </p:spPr>
        <p:txBody>
          <a:bodyPr lIns="0" tIns="0" rIns="0" bIns="0" anchor="b" anchorCtr="0"/>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pic>
        <p:nvPicPr>
          <p:cNvPr id="14" name="related_pingpongplus">
            <a:hlinkClick r:id="" action="ppaction://media"/>
            <a:extLst>
              <a:ext uri="{FF2B5EF4-FFF2-40B4-BE49-F238E27FC236}">
                <a16:creationId xmlns:a16="http://schemas.microsoft.com/office/drawing/2014/main" id="{0A70EB77-A959-437A-9DCE-E00BBF5D689B}"/>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12156726" y="2019017"/>
            <a:ext cx="5629948" cy="3477099"/>
          </a:xfrm>
          <a:prstGeom prst="rect">
            <a:avLst/>
          </a:prstGeom>
        </p:spPr>
      </p:pic>
      <p:sp>
        <p:nvSpPr>
          <p:cNvPr id="23" name="Shape 155">
            <a:extLst>
              <a:ext uri="{FF2B5EF4-FFF2-40B4-BE49-F238E27FC236}">
                <a16:creationId xmlns:a16="http://schemas.microsoft.com/office/drawing/2014/main" id="{ED2095FF-2A9B-487D-ACA7-BE288DD368C7}"/>
              </a:ext>
            </a:extLst>
          </p:cNvPr>
          <p:cNvSpPr/>
          <p:nvPr/>
        </p:nvSpPr>
        <p:spPr>
          <a:xfrm>
            <a:off x="6300695" y="5451836"/>
            <a:ext cx="5632703" cy="950389"/>
          </a:xfrm>
          <a:prstGeom prst="roundRect">
            <a:avLst>
              <a:gd name="adj" fmla="val 4869"/>
            </a:avLst>
          </a:prstGeom>
          <a:solidFill>
            <a:schemeClr val="accent2"/>
          </a:solidFill>
          <a:ln w="25400">
            <a:noFill/>
            <a:miter lim="400000"/>
          </a:ln>
        </p:spPr>
        <p:txBody>
          <a:bodyPr lIns="0" tIns="0" rIns="0" bIns="0" anchor="b" anchorCtr="0"/>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ea typeface="Lato" charset="0"/>
                <a:cs typeface="Lato" charset="0"/>
              </a:rPr>
              <a:t>Tangible query interfaces</a:t>
            </a:r>
          </a:p>
        </p:txBody>
      </p:sp>
      <p:pic>
        <p:nvPicPr>
          <p:cNvPr id="27" name="related_query">
            <a:hlinkClick r:id="" action="ppaction://media"/>
            <a:extLst>
              <a:ext uri="{FF2B5EF4-FFF2-40B4-BE49-F238E27FC236}">
                <a16:creationId xmlns:a16="http://schemas.microsoft.com/office/drawing/2014/main" id="{C199E51D-2CA1-45B9-986F-FB00634B5199}"/>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6298817" y="2028686"/>
            <a:ext cx="5632703" cy="3511641"/>
          </a:xfrm>
          <a:prstGeom prst="rect">
            <a:avLst/>
          </a:prstGeom>
        </p:spPr>
      </p:pic>
      <p:sp>
        <p:nvSpPr>
          <p:cNvPr id="19" name="Shape 151">
            <a:extLst>
              <a:ext uri="{FF2B5EF4-FFF2-40B4-BE49-F238E27FC236}">
                <a16:creationId xmlns:a16="http://schemas.microsoft.com/office/drawing/2014/main" id="{0C8721CC-E1DB-4BCA-AC64-194DCEA1BA03}"/>
              </a:ext>
            </a:extLst>
          </p:cNvPr>
          <p:cNvSpPr/>
          <p:nvPr/>
        </p:nvSpPr>
        <p:spPr>
          <a:xfrm>
            <a:off x="470315" y="5481348"/>
            <a:ext cx="5632703" cy="920878"/>
          </a:xfrm>
          <a:prstGeom prst="roundRect">
            <a:avLst>
              <a:gd name="adj" fmla="val 4869"/>
            </a:avLst>
          </a:prstGeom>
          <a:solidFill>
            <a:schemeClr val="accent4"/>
          </a:solidFill>
          <a:ln w="25400">
            <a:noFill/>
            <a:miter lim="400000"/>
          </a:ln>
        </p:spPr>
        <p:txBody>
          <a:bodyPr lIns="0" tIns="0" rIns="0" bIns="0" anchor="b" anchorCtr="0"/>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pic>
        <p:nvPicPr>
          <p:cNvPr id="28" name="related_sensable">
            <a:hlinkClick r:id="" action="ppaction://media"/>
            <a:extLst>
              <a:ext uri="{FF2B5EF4-FFF2-40B4-BE49-F238E27FC236}">
                <a16:creationId xmlns:a16="http://schemas.microsoft.com/office/drawing/2014/main" id="{718428F6-DEFE-4E2E-BE1C-0C8E1534CF03}"/>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453924" y="2028686"/>
            <a:ext cx="5632703" cy="3511641"/>
          </a:xfrm>
          <a:prstGeom prst="rect">
            <a:avLst/>
          </a:prstGeom>
        </p:spPr>
      </p:pic>
      <p:pic>
        <p:nvPicPr>
          <p:cNvPr id="50" name="audio_pad">
            <a:hlinkClick r:id="" action="ppaction://media"/>
            <a:extLst>
              <a:ext uri="{FF2B5EF4-FFF2-40B4-BE49-F238E27FC236}">
                <a16:creationId xmlns:a16="http://schemas.microsoft.com/office/drawing/2014/main" id="{51C01BA8-1109-4416-9DE4-14EC55C5BE46}"/>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6281344" y="9265285"/>
            <a:ext cx="5652053" cy="3531276"/>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51" name="pneUI">
            <a:hlinkClick r:id="" action="ppaction://media"/>
            <a:extLst>
              <a:ext uri="{FF2B5EF4-FFF2-40B4-BE49-F238E27FC236}">
                <a16:creationId xmlns:a16="http://schemas.microsoft.com/office/drawing/2014/main" id="{38E7DE38-6ABF-481F-883E-7B341FB8EB8A}"/>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12164197" y="9265285"/>
            <a:ext cx="5631264" cy="3531275"/>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24" name="Shape 156">
            <a:extLst>
              <a:ext uri="{FF2B5EF4-FFF2-40B4-BE49-F238E27FC236}">
                <a16:creationId xmlns:a16="http://schemas.microsoft.com/office/drawing/2014/main" id="{447373AE-A789-475C-B9BF-2EBAEA4D814D}"/>
              </a:ext>
            </a:extLst>
          </p:cNvPr>
          <p:cNvSpPr/>
          <p:nvPr/>
        </p:nvSpPr>
        <p:spPr>
          <a:xfrm>
            <a:off x="470315" y="12796561"/>
            <a:ext cx="5634580" cy="730251"/>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endParaRPr lang="en-US" sz="4000"/>
          </a:p>
          <a:p>
            <a:pPr algn="ctr" defTabSz="438092">
              <a:defRPr sz="4000">
                <a:solidFill>
                  <a:srgbClr val="FFFFFF"/>
                </a:solidFill>
                <a:effectLst>
                  <a:outerShdw blurRad="38100" dist="12700" dir="5400000" rotWithShape="0">
                    <a:srgbClr val="000000">
                      <a:alpha val="50000"/>
                    </a:srgbClr>
                  </a:outerShdw>
                </a:effectLst>
              </a:defRPr>
            </a:pPr>
            <a:r>
              <a:rPr lang="en-US" sz="4000"/>
              <a:t>Tangible Views</a:t>
            </a:r>
          </a:p>
          <a:p>
            <a:pPr algn="ctr" defTabSz="438092">
              <a:defRPr sz="4000">
                <a:solidFill>
                  <a:srgbClr val="FFFFFF"/>
                </a:solidFill>
                <a:effectLst>
                  <a:outerShdw blurRad="38100" dist="12700" dir="5400000" rotWithShape="0">
                    <a:srgbClr val="000000">
                      <a:alpha val="50000"/>
                    </a:srgbClr>
                  </a:outerShdw>
                </a:effectLst>
              </a:defRPr>
            </a:pPr>
            <a:endParaRPr sz="4000">
              <a:solidFill>
                <a:schemeClr val="bg1"/>
              </a:solidFill>
              <a:latin typeface="+mj-lt"/>
              <a:ea typeface="Lato" charset="0"/>
              <a:cs typeface="Lato" charset="0"/>
            </a:endParaRPr>
          </a:p>
        </p:txBody>
      </p:sp>
      <p:pic>
        <p:nvPicPr>
          <p:cNvPr id="33" name="related_paperlen">
            <a:hlinkClick r:id="" action="ppaction://media"/>
            <a:extLst>
              <a:ext uri="{FF2B5EF4-FFF2-40B4-BE49-F238E27FC236}">
                <a16:creationId xmlns:a16="http://schemas.microsoft.com/office/drawing/2014/main" id="{3B044778-2F35-445F-A45F-FA5330E0C1BA}"/>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470315" y="9269259"/>
            <a:ext cx="5634580" cy="3527302"/>
          </a:xfrm>
          <a:prstGeom prst="rect">
            <a:avLst/>
          </a:prstGeom>
        </p:spPr>
      </p:pic>
      <p:cxnSp>
        <p:nvCxnSpPr>
          <p:cNvPr id="36" name="Straight Connector 35">
            <a:extLst>
              <a:ext uri="{FF2B5EF4-FFF2-40B4-BE49-F238E27FC236}">
                <a16:creationId xmlns:a16="http://schemas.microsoft.com/office/drawing/2014/main" id="{07CA3B42-FB8A-4F4D-9EAE-4115DD801105}"/>
              </a:ext>
            </a:extLst>
          </p:cNvPr>
          <p:cNvCxnSpPr>
            <a:cxnSpLocks/>
          </p:cNvCxnSpPr>
          <p:nvPr/>
        </p:nvCxnSpPr>
        <p:spPr>
          <a:xfrm flipH="1">
            <a:off x="9107371" y="6389525"/>
            <a:ext cx="9676" cy="1303891"/>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Shape 180">
            <a:extLst>
              <a:ext uri="{FF2B5EF4-FFF2-40B4-BE49-F238E27FC236}">
                <a16:creationId xmlns:a16="http://schemas.microsoft.com/office/drawing/2014/main" id="{34FBDF27-F955-4FC2-BC4C-BFF6AE8CA58E}"/>
              </a:ext>
            </a:extLst>
          </p:cNvPr>
          <p:cNvSpPr/>
          <p:nvPr/>
        </p:nvSpPr>
        <p:spPr>
          <a:xfrm>
            <a:off x="8996769" y="748897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53" name="Shape 181">
            <a:extLst>
              <a:ext uri="{FF2B5EF4-FFF2-40B4-BE49-F238E27FC236}">
                <a16:creationId xmlns:a16="http://schemas.microsoft.com/office/drawing/2014/main" id="{C21BCAB4-1D05-469F-90C0-40B8E84BA9F8}"/>
              </a:ext>
            </a:extLst>
          </p:cNvPr>
          <p:cNvSpPr/>
          <p:nvPr/>
        </p:nvSpPr>
        <p:spPr>
          <a:xfrm>
            <a:off x="10097231" y="8083135"/>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73" fill="hold"/>
                                        <p:tgtEl>
                                          <p:spTgt spid="50"/>
                                        </p:tgtEl>
                                      </p:cBhvr>
                                    </p:cmd>
                                  </p:childTnLst>
                                </p:cTn>
                              </p:par>
                              <p:par>
                                <p:cTn id="7" presetID="1" presetClass="mediacall" presetSubtype="0" fill="hold" nodeType="withEffect">
                                  <p:stCondLst>
                                    <p:cond delay="0"/>
                                  </p:stCondLst>
                                  <p:childTnLst>
                                    <p:cmd type="call" cmd="playFrom(0.0)">
                                      <p:cBhvr>
                                        <p:cTn id="8" dur="8750" fill="hold"/>
                                        <p:tgtEl>
                                          <p:spTgt spid="51"/>
                                        </p:tgtEl>
                                      </p:cBhvr>
                                    </p:cmd>
                                  </p:childTnLst>
                                </p:cTn>
                              </p:par>
                              <p:par>
                                <p:cTn id="9" presetID="1" presetClass="mediacall" presetSubtype="0" fill="hold" nodeType="withEffect">
                                  <p:stCondLst>
                                    <p:cond delay="0"/>
                                  </p:stCondLst>
                                  <p:childTnLst>
                                    <p:cmd type="call" cmd="playFrom(0.0)">
                                      <p:cBhvr>
                                        <p:cTn id="10" dur="5959" fill="hold"/>
                                        <p:tgtEl>
                                          <p:spTgt spid="28"/>
                                        </p:tgtEl>
                                      </p:cBhvr>
                                    </p:cmd>
                                  </p:childTnLst>
                                </p:cTn>
                              </p:par>
                              <p:par>
                                <p:cTn id="11" presetID="1" presetClass="mediacall" presetSubtype="0" fill="hold" nodeType="withEffect">
                                  <p:stCondLst>
                                    <p:cond delay="0"/>
                                  </p:stCondLst>
                                  <p:childTnLst>
                                    <p:cmd type="call" cmd="playFrom(0.0)">
                                      <p:cBhvr>
                                        <p:cTn id="12" dur="4799" fill="hold"/>
                                        <p:tgtEl>
                                          <p:spTgt spid="27"/>
                                        </p:tgtEl>
                                      </p:cBhvr>
                                    </p:cmd>
                                  </p:childTnLst>
                                </p:cTn>
                              </p:par>
                              <p:par>
                                <p:cTn id="13" presetID="1" presetClass="mediacall" presetSubtype="0" fill="hold" nodeType="withEffect">
                                  <p:stCondLst>
                                    <p:cond delay="0"/>
                                  </p:stCondLst>
                                  <p:childTnLst>
                                    <p:cmd type="call" cmd="playFrom(0.0)">
                                      <p:cBhvr>
                                        <p:cTn id="14" dur="5527" fill="hold"/>
                                        <p:tgtEl>
                                          <p:spTgt spid="14"/>
                                        </p:tgtEl>
                                      </p:cBhvr>
                                    </p:cmd>
                                  </p:childTnLst>
                                </p:cTn>
                              </p:par>
                              <p:par>
                                <p:cTn id="15" presetID="1" presetClass="mediacall" presetSubtype="0" fill="hold" nodeType="withEffect">
                                  <p:stCondLst>
                                    <p:cond delay="0"/>
                                  </p:stCondLst>
                                  <p:childTnLst>
                                    <p:cmd type="call" cmd="playFrom(0.0)">
                                      <p:cBhvr>
                                        <p:cTn id="16" dur="3934"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5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50"/>
                                        </p:tgtEl>
                                      </p:cBhvr>
                                    </p:cmd>
                                  </p:childTnLst>
                                </p:cTn>
                              </p:par>
                            </p:childTnLst>
                          </p:cTn>
                        </p:par>
                      </p:childTnLst>
                    </p:cTn>
                  </p:par>
                </p:childTnLst>
              </p:cTn>
              <p:nextCondLst>
                <p:cond evt="onClick" delay="0">
                  <p:tgtEl>
                    <p:spTgt spid="50"/>
                  </p:tgtEl>
                </p:cond>
              </p:nextCondLst>
            </p:seq>
            <p:video>
              <p:cMediaNode vol="80000" mute="1">
                <p:cTn id="22" repeatCount="indefinite" fill="hold" display="0">
                  <p:stCondLst>
                    <p:cond delay="indefinite"/>
                  </p:stCondLst>
                </p:cTn>
                <p:tgtEl>
                  <p:spTgt spid="50"/>
                </p:tgtEl>
              </p:cMediaNode>
            </p:video>
            <p:seq concurrent="1" nextAc="seek">
              <p:cTn id="23" restart="whenNotActive" fill="hold" evtFilter="cancelBubble" nodeType="interactiveSeq">
                <p:stCondLst>
                  <p:cond evt="onClick" delay="0">
                    <p:tgtEl>
                      <p:spTgt spid="51"/>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withEffect">
                                  <p:stCondLst>
                                    <p:cond delay="0"/>
                                  </p:stCondLst>
                                  <p:childTnLst>
                                    <p:cmd type="call" cmd="togglePause">
                                      <p:cBhvr>
                                        <p:cTn id="27" dur="1" fill="hold"/>
                                        <p:tgtEl>
                                          <p:spTgt spid="51"/>
                                        </p:tgtEl>
                                      </p:cBhvr>
                                    </p:cmd>
                                  </p:childTnLst>
                                </p:cTn>
                              </p:par>
                            </p:childTnLst>
                          </p:cTn>
                        </p:par>
                      </p:childTnLst>
                    </p:cTn>
                  </p:par>
                </p:childTnLst>
              </p:cTn>
              <p:nextCondLst>
                <p:cond evt="onClick" delay="0">
                  <p:tgtEl>
                    <p:spTgt spid="51"/>
                  </p:tgtEl>
                </p:cond>
              </p:nextCondLst>
            </p:seq>
            <p:video>
              <p:cMediaNode vol="0" mute="1">
                <p:cTn id="28" repeatCount="indefinite" fill="hold" display="0">
                  <p:stCondLst>
                    <p:cond delay="indefinite"/>
                  </p:stCondLst>
                </p:cTn>
                <p:tgtEl>
                  <p:spTgt spid="51"/>
                </p:tgtEl>
              </p:cMediaNode>
            </p:video>
            <p:video>
              <p:cMediaNode vol="80000" mute="1">
                <p:cTn id="29" repeatCount="indefinite" fill="hold" display="0">
                  <p:stCondLst>
                    <p:cond delay="indefinite"/>
                  </p:stCondLst>
                </p:cTn>
                <p:tgtEl>
                  <p:spTgt spid="28"/>
                </p:tgtEl>
              </p:cMediaNode>
            </p:video>
            <p:seq concurrent="1" nextAc="seek">
              <p:cTn id="30" restart="whenNotActive" fill="hold" evtFilter="cancelBubble" nodeType="interactiveSeq">
                <p:stCondLst>
                  <p:cond evt="onClick" delay="0">
                    <p:tgtEl>
                      <p:spTgt spid="28"/>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28"/>
                                        </p:tgtEl>
                                      </p:cBhvr>
                                    </p:cmd>
                                  </p:childTnLst>
                                </p:cTn>
                              </p:par>
                            </p:childTnLst>
                          </p:cTn>
                        </p:par>
                      </p:childTnLst>
                    </p:cTn>
                  </p:par>
                </p:childTnLst>
              </p:cTn>
              <p:nextCondLst>
                <p:cond evt="onClick" delay="0">
                  <p:tgtEl>
                    <p:spTgt spid="28"/>
                  </p:tgtEl>
                </p:cond>
              </p:nextCondLst>
            </p:seq>
            <p:video>
              <p:cMediaNode vol="80000" mute="1">
                <p:cTn id="35" repeatCount="indefinite" fill="hold" display="0">
                  <p:stCondLst>
                    <p:cond delay="indefinite"/>
                  </p:stCondLst>
                </p:cTn>
                <p:tgtEl>
                  <p:spTgt spid="27"/>
                </p:tgtEl>
              </p:cMediaNode>
            </p:video>
            <p:seq concurrent="1" nextAc="seek">
              <p:cTn id="36" restart="whenNotActive" fill="hold" evtFilter="cancelBubble" nodeType="interactiveSeq">
                <p:stCondLst>
                  <p:cond evt="onClick" delay="0">
                    <p:tgtEl>
                      <p:spTgt spid="2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27"/>
                                        </p:tgtEl>
                                      </p:cBhvr>
                                    </p:cmd>
                                  </p:childTnLst>
                                </p:cTn>
                              </p:par>
                            </p:childTnLst>
                          </p:cTn>
                        </p:par>
                      </p:childTnLst>
                    </p:cTn>
                  </p:par>
                </p:childTnLst>
              </p:cTn>
              <p:nextCondLst>
                <p:cond evt="onClick" delay="0">
                  <p:tgtEl>
                    <p:spTgt spid="27"/>
                  </p:tgtEl>
                </p:cond>
              </p:nextCondLst>
            </p:seq>
            <p:video>
              <p:cMediaNode vol="80000" mute="1">
                <p:cTn id="41" repeatCount="indefinite" fill="hold" display="0">
                  <p:stCondLst>
                    <p:cond delay="indefinite"/>
                  </p:stCondLst>
                </p:cTn>
                <p:tgtEl>
                  <p:spTgt spid="14"/>
                </p:tgtEl>
              </p:cMediaNode>
            </p:video>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14"/>
                                        </p:tgtEl>
                                      </p:cBhvr>
                                    </p:cmd>
                                  </p:childTnLst>
                                </p:cTn>
                              </p:par>
                            </p:childTnLst>
                          </p:cTn>
                        </p:par>
                      </p:childTnLst>
                    </p:cTn>
                  </p:par>
                </p:childTnLst>
              </p:cTn>
              <p:nextCondLst>
                <p:cond evt="onClick" delay="0">
                  <p:tgtEl>
                    <p:spTgt spid="14"/>
                  </p:tgtEl>
                </p:cond>
              </p:nextCondLst>
            </p:seq>
            <p:video>
              <p:cMediaNode vol="80000" mute="1">
                <p:cTn id="47" repeatCount="indefinite" fill="hold" display="0">
                  <p:stCondLst>
                    <p:cond delay="indefinite"/>
                  </p:stCondLst>
                </p:cTn>
                <p:tgtEl>
                  <p:spTgt spid="33"/>
                </p:tgtEl>
              </p:cMediaNode>
            </p:video>
            <p:seq concurrent="1" nextAc="seek">
              <p:cTn id="48" restart="whenNotActive" fill="hold" evtFilter="cancelBubble" nodeType="interactiveSeq">
                <p:stCondLst>
                  <p:cond evt="onClick" delay="0">
                    <p:tgtEl>
                      <p:spTgt spid="3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4357</TotalTime>
  <Words>4061</Words>
  <Application>Microsoft Office PowerPoint</Application>
  <PresentationFormat>Custom</PresentationFormat>
  <Paragraphs>524</Paragraphs>
  <Slides>59</Slides>
  <Notes>50</Notes>
  <HiddenSlides>0</HiddenSlides>
  <MMClips>48</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59</vt:i4>
      </vt:variant>
    </vt:vector>
  </HeadingPairs>
  <TitlesOfParts>
    <vt:vector size="75" baseType="lpstr">
      <vt:lpstr>MS Mincho</vt:lpstr>
      <vt:lpstr>Arial</vt:lpstr>
      <vt:lpstr>Calibri</vt:lpstr>
      <vt:lpstr>Cambria Math</vt:lpstr>
      <vt:lpstr>Helvetica</vt:lpstr>
      <vt:lpstr>Helvetica Light</vt:lpstr>
      <vt:lpstr>Lato</vt:lpstr>
      <vt:lpstr>Lato Light</vt:lpstr>
      <vt:lpstr>Montserrat-Regular</vt:lpstr>
      <vt:lpstr>Montserrat-SemiBold</vt:lpstr>
      <vt:lpstr>Open Sans</vt:lpstr>
      <vt:lpstr>Open Sans Light</vt:lpstr>
      <vt:lpstr>OpenSansLightItalic</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851</cp:revision>
  <cp:lastPrinted>2017-03-31T19:14:17Z</cp:lastPrinted>
  <dcterms:created xsi:type="dcterms:W3CDTF">2014-12-02T17:36:54Z</dcterms:created>
  <dcterms:modified xsi:type="dcterms:W3CDTF">2018-07-15T08:55:36Z</dcterms:modified>
  <cp:category/>
</cp:coreProperties>
</file>